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Platypi"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f3afded75b_2_2: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g2f3afded75b_2_2: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g2f3afded75b_2_2: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b="0" i="0" u="none" strike="noStrike" cap="none">
                <a:solidFill>
                  <a:schemeClr val="dk1"/>
                </a:solidFill>
                <a:latin typeface="Calibri"/>
                <a:ea typeface="Calibri"/>
                <a:cs typeface="Calibri"/>
                <a:sym typeface="Calibri"/>
              </a:rPr>
              <a:t>1</a:t>
            </a:fld>
            <a:endParaRPr sz="14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3afded75b_2_160:notes"/>
          <p:cNvSpPr>
            <a:spLocks noGrp="1" noRot="1" noChangeAspect="1"/>
          </p:cNvSpPr>
          <p:nvPr>
            <p:ph type="sldImg" idx="2"/>
          </p:nvPr>
        </p:nvSpPr>
        <p:spPr>
          <a:xfrm>
            <a:off x="-728663" y="0"/>
            <a:ext cx="3332163" cy="1874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3afded75b_2_160: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1" name="Google Shape;221;g2f3afded75b_2_160: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10</a:t>
            </a:fld>
            <a:endParaRPr sz="14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f3afded75b_2_12: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g2f3afded75b_2_12: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g2f3afded75b_2_12: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2</a:t>
            </a:fld>
            <a:endParaRPr sz="14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3afded75b_2_37: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3afded75b_2_37: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g2f3afded75b_2_37: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3</a:t>
            </a:fld>
            <a:endParaRPr sz="14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3afded75b_2_51:notes"/>
          <p:cNvSpPr>
            <a:spLocks noGrp="1" noRot="1" noChangeAspect="1"/>
          </p:cNvSpPr>
          <p:nvPr>
            <p:ph type="sldImg" idx="2"/>
          </p:nvPr>
        </p:nvSpPr>
        <p:spPr>
          <a:xfrm>
            <a:off x="-728663" y="0"/>
            <a:ext cx="3332163" cy="1874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2f3afded75b_2_51: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g2f3afded75b_2_51: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4</a:t>
            </a:fld>
            <a:endParaRPr sz="14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3afded75b_2_65:notes"/>
          <p:cNvSpPr>
            <a:spLocks noGrp="1" noRot="1" noChangeAspect="1"/>
          </p:cNvSpPr>
          <p:nvPr>
            <p:ph type="sldImg" idx="2"/>
          </p:nvPr>
        </p:nvSpPr>
        <p:spPr>
          <a:xfrm>
            <a:off x="-728663" y="0"/>
            <a:ext cx="3332163" cy="1874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g2f3afded75b_2_65: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g2f3afded75b_2_65: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5</a:t>
            </a:fld>
            <a:endParaRPr sz="14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3afded75b_2_83: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g2f3afded75b_2_83: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40;g2f3afded75b_2_83: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6</a:t>
            </a:fld>
            <a:endParaRPr sz="14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3afded75b_2_104:notes"/>
          <p:cNvSpPr>
            <a:spLocks noGrp="1" noRot="1" noChangeAspect="1"/>
          </p:cNvSpPr>
          <p:nvPr>
            <p:ph type="sldImg" idx="2"/>
          </p:nvPr>
        </p:nvSpPr>
        <p:spPr>
          <a:xfrm>
            <a:off x="-728663" y="0"/>
            <a:ext cx="3332163" cy="1874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g2f3afded75b_2_104: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g2f3afded75b_2_104: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7</a:t>
            </a:fld>
            <a:endParaRPr sz="14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f3afded75b_2_121: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g2f3afded75b_2_121: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g2f3afded75b_2_121: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8</a:t>
            </a:fld>
            <a:endParaRPr sz="14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3afded75b_2_135:notes"/>
          <p:cNvSpPr>
            <a:spLocks noGrp="1" noRot="1" noChangeAspect="1"/>
          </p:cNvSpPr>
          <p:nvPr>
            <p:ph type="sldImg" idx="2"/>
          </p:nvPr>
        </p:nvSpPr>
        <p:spPr>
          <a:xfrm>
            <a:off x="0" y="0"/>
            <a:ext cx="1875000" cy="18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2f3afded75b_2_135:notes"/>
          <p:cNvSpPr txBox="1">
            <a:spLocks noGrp="1"/>
          </p:cNvSpPr>
          <p:nvPr>
            <p:ph type="body" idx="1"/>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g2f3afded75b_2_135:notes"/>
          <p:cNvSpPr txBox="1">
            <a:spLocks noGrp="1"/>
          </p:cNvSpPr>
          <p:nvPr>
            <p:ph type="sldNum" idx="12"/>
          </p:nvPr>
        </p:nvSpPr>
        <p:spPr>
          <a:xfrm>
            <a:off x="0" y="0"/>
            <a:ext cx="2500000" cy="1875000"/>
          </a:xfrm>
          <a:prstGeom prst="rect">
            <a:avLst/>
          </a:prstGeom>
          <a:noFill/>
          <a:ln>
            <a:noFill/>
          </a:ln>
        </p:spPr>
        <p:txBody>
          <a:bodyPr spcFirstLastPara="1" wrap="square" lIns="69850" tIns="34900" rIns="69850" bIns="34900" anchor="t" anchorCtr="0">
            <a:noAutofit/>
          </a:bodyPr>
          <a:lstStyle/>
          <a:p>
            <a:pPr marL="0" marR="0" lvl="0" indent="0" algn="l" rtl="0">
              <a:spcBef>
                <a:spcPts val="0"/>
              </a:spcBef>
              <a:spcAft>
                <a:spcPts val="0"/>
              </a:spcAft>
              <a:buNone/>
            </a:pPr>
            <a:fld id="{00000000-1234-1234-1234-123412341234}" type="slidenum">
              <a:rPr lang="en" sz="1400">
                <a:solidFill>
                  <a:schemeClr val="dk1"/>
                </a:solidFill>
                <a:latin typeface="Calibri"/>
                <a:ea typeface="Calibri"/>
                <a:cs typeface="Calibri"/>
                <a:sym typeface="Calibri"/>
              </a:rPr>
              <a:t>9</a:t>
            </a:fld>
            <a:endParaRPr sz="14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5"/>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58" name="Google Shape;58;p15"/>
          <p:cNvSpPr/>
          <p:nvPr/>
        </p:nvSpPr>
        <p:spPr>
          <a:xfrm>
            <a:off x="0" y="0"/>
            <a:ext cx="9144000" cy="5143500"/>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59" name="Google Shape;59;p15" descr="preencoded.png"/>
          <p:cNvPicPr preferRelativeResize="0"/>
          <p:nvPr/>
        </p:nvPicPr>
        <p:blipFill rotWithShape="1">
          <a:blip r:embed="rId3">
            <a:alphaModFix/>
          </a:blip>
          <a:srcRect/>
          <a:stretch/>
        </p:blipFill>
        <p:spPr>
          <a:xfrm>
            <a:off x="0" y="0"/>
            <a:ext cx="9144000" cy="1436564"/>
          </a:xfrm>
          <a:prstGeom prst="rect">
            <a:avLst/>
          </a:prstGeom>
          <a:noFill/>
          <a:ln>
            <a:noFill/>
          </a:ln>
        </p:spPr>
      </p:pic>
      <p:sp>
        <p:nvSpPr>
          <p:cNvPr id="60" name="Google Shape;60;p15"/>
          <p:cNvSpPr/>
          <p:nvPr/>
        </p:nvSpPr>
        <p:spPr>
          <a:xfrm>
            <a:off x="637861" y="1580554"/>
            <a:ext cx="6278017" cy="1436564"/>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3100"/>
              <a:buFont typeface="Times New Roman"/>
              <a:buNone/>
            </a:pPr>
            <a:r>
              <a:rPr lang="en" sz="3100" b="1" i="0" u="none" strike="noStrike" cap="none">
                <a:solidFill>
                  <a:srgbClr val="201B18"/>
                </a:solidFill>
                <a:latin typeface="Times New Roman"/>
                <a:ea typeface="Times New Roman"/>
                <a:cs typeface="Times New Roman"/>
                <a:sym typeface="Times New Roman"/>
              </a:rPr>
              <a:t>Marketing Report - Fabcom Participation at the 18th Africa International Housing Show 2024</a:t>
            </a:r>
            <a:endParaRPr sz="3100" b="1" i="0" u="none" strike="noStrike" cap="none">
              <a:solidFill>
                <a:schemeClr val="dk1"/>
              </a:solidFill>
              <a:latin typeface="Times New Roman"/>
              <a:ea typeface="Times New Roman"/>
              <a:cs typeface="Times New Roman"/>
              <a:sym typeface="Times New Roman"/>
            </a:endParaRPr>
          </a:p>
        </p:txBody>
      </p:sp>
      <p:sp>
        <p:nvSpPr>
          <p:cNvPr id="61" name="Google Shape;61;p15"/>
          <p:cNvSpPr/>
          <p:nvPr/>
        </p:nvSpPr>
        <p:spPr>
          <a:xfrm>
            <a:off x="637861" y="3308813"/>
            <a:ext cx="7642676" cy="919014"/>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None/>
            </a:pPr>
            <a:r>
              <a:rPr lang="en" sz="1100" b="0" i="0" u="none" strike="noStrike" cap="none">
                <a:solidFill>
                  <a:schemeClr val="dk1"/>
                </a:solidFill>
                <a:latin typeface="Times New Roman"/>
                <a:ea typeface="Times New Roman"/>
                <a:cs typeface="Times New Roman"/>
                <a:sym typeface="Times New Roman"/>
              </a:rPr>
              <a:t>Fabcom Structural Limited participation in the 18th Africa International Housing Show 2024 as a Silver Sponsor, in partnership with New Material Nigeria Company, yielded positive results in terms of brand awareness and lead generation. The event, hosted by Festus Adebayo and supported by Housing TV Africa, provided a platform to showcase innovative roofing solutions, especially colored steel long span roofing sheets. While direct sales were limited, a substantial number of qualified leads were generated.</a:t>
            </a:r>
            <a:endParaRPr sz="11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24" name="Google Shape;224;p24"/>
          <p:cNvSpPr/>
          <p:nvPr/>
        </p:nvSpPr>
        <p:spPr>
          <a:xfrm>
            <a:off x="0" y="0"/>
            <a:ext cx="9144000" cy="5233616"/>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25" name="Google Shape;225;p24"/>
          <p:cNvSpPr/>
          <p:nvPr/>
        </p:nvSpPr>
        <p:spPr>
          <a:xfrm>
            <a:off x="764692" y="371394"/>
            <a:ext cx="3522911" cy="397223"/>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2500"/>
              <a:buFont typeface="Times New Roman"/>
              <a:buNone/>
            </a:pPr>
            <a:r>
              <a:rPr lang="en" sz="2500" b="1">
                <a:solidFill>
                  <a:srgbClr val="201B18"/>
                </a:solidFill>
                <a:latin typeface="Times New Roman"/>
                <a:ea typeface="Times New Roman"/>
                <a:cs typeface="Times New Roman"/>
                <a:sym typeface="Times New Roman"/>
              </a:rPr>
              <a:t>Social Media Analytics</a:t>
            </a:r>
            <a:endParaRPr sz="2500" b="1">
              <a:solidFill>
                <a:schemeClr val="dk1"/>
              </a:solidFill>
              <a:latin typeface="Times New Roman"/>
              <a:ea typeface="Times New Roman"/>
              <a:cs typeface="Times New Roman"/>
              <a:sym typeface="Times New Roman"/>
            </a:endParaRPr>
          </a:p>
        </p:txBody>
      </p:sp>
      <p:sp>
        <p:nvSpPr>
          <p:cNvPr id="226" name="Google Shape;226;p24"/>
          <p:cNvSpPr/>
          <p:nvPr/>
        </p:nvSpPr>
        <p:spPr>
          <a:xfrm>
            <a:off x="764692" y="952536"/>
            <a:ext cx="6943725" cy="609898"/>
          </a:xfrm>
          <a:prstGeom prst="rect">
            <a:avLst/>
          </a:prstGeom>
          <a:noFill/>
          <a:ln>
            <a:noFill/>
          </a:ln>
        </p:spPr>
        <p:txBody>
          <a:bodyPr spcFirstLastPara="1" wrap="square" lIns="57150" tIns="28575" rIns="57150" bIns="28575" anchor="t" anchorCtr="0">
            <a:noAutofit/>
          </a:bodyPr>
          <a:lstStyle/>
          <a:p>
            <a:pPr marL="0" marR="0" lvl="0" indent="0" algn="l" rtl="0">
              <a:lnSpc>
                <a:spcPct val="142333"/>
              </a:lnSpc>
              <a:spcBef>
                <a:spcPts val="0"/>
              </a:spcBef>
              <a:spcAft>
                <a:spcPts val="0"/>
              </a:spcAft>
              <a:buClr>
                <a:schemeClr val="dk1"/>
              </a:buClr>
              <a:buSzPts val="1100"/>
              <a:buFont typeface="Times New Roman"/>
              <a:buNone/>
            </a:pPr>
            <a:r>
              <a:rPr lang="en" sz="1100" dirty="0">
                <a:solidFill>
                  <a:schemeClr val="dk1"/>
                </a:solidFill>
                <a:latin typeface="Times New Roman"/>
                <a:ea typeface="Times New Roman"/>
                <a:cs typeface="Times New Roman"/>
                <a:sym typeface="Times New Roman"/>
              </a:rPr>
              <a:t>Social media analytics provide insights into the reach and engagement of Fabcom marketing efforts during the housing show. The data reveals the effectiveness of social media campaigns in promoting brand awareness and generating interest in Fabcom products.</a:t>
            </a:r>
            <a:endParaRPr sz="1100" dirty="0">
              <a:solidFill>
                <a:schemeClr val="dk1"/>
              </a:solidFill>
              <a:latin typeface="Times New Roman"/>
              <a:ea typeface="Times New Roman"/>
              <a:cs typeface="Times New Roman"/>
              <a:sym typeface="Times New Roman"/>
            </a:endParaRPr>
          </a:p>
        </p:txBody>
      </p:sp>
      <p:sp>
        <p:nvSpPr>
          <p:cNvPr id="227" name="Google Shape;227;p24"/>
          <p:cNvSpPr/>
          <p:nvPr/>
        </p:nvSpPr>
        <p:spPr>
          <a:xfrm>
            <a:off x="764692" y="3700129"/>
            <a:ext cx="1817266" cy="198537"/>
          </a:xfrm>
          <a:prstGeom prst="rect">
            <a:avLst/>
          </a:prstGeom>
          <a:noFill/>
          <a:ln>
            <a:noFill/>
          </a:ln>
        </p:spPr>
        <p:txBody>
          <a:bodyPr spcFirstLastPara="1" wrap="square" lIns="57150" tIns="28575" rIns="57150" bIns="28575" anchor="t" anchorCtr="0">
            <a:noAutofit/>
          </a:bodyPr>
          <a:lstStyle/>
          <a:p>
            <a:pPr marL="0" marR="0" lvl="0" indent="0" algn="l" rtl="0">
              <a:lnSpc>
                <a:spcPct val="125100"/>
              </a:lnSpc>
              <a:spcBef>
                <a:spcPts val="0"/>
              </a:spcBef>
              <a:spcAft>
                <a:spcPts val="0"/>
              </a:spcAft>
              <a:buClr>
                <a:schemeClr val="dk1"/>
              </a:buClr>
              <a:buSzPts val="1300"/>
              <a:buFont typeface="Times New Roman"/>
              <a:buNone/>
            </a:pPr>
            <a:r>
              <a:rPr lang="en" sz="1300" b="1" dirty="0">
                <a:solidFill>
                  <a:schemeClr val="dk1"/>
                </a:solidFill>
                <a:latin typeface="Times New Roman"/>
                <a:ea typeface="Times New Roman"/>
                <a:cs typeface="Times New Roman"/>
                <a:sym typeface="Times New Roman"/>
              </a:rPr>
              <a:t>Reach and Engagement</a:t>
            </a:r>
            <a:endParaRPr sz="1300" b="1" dirty="0">
              <a:solidFill>
                <a:schemeClr val="dk1"/>
              </a:solidFill>
              <a:latin typeface="Times New Roman"/>
              <a:ea typeface="Times New Roman"/>
              <a:cs typeface="Times New Roman"/>
              <a:sym typeface="Times New Roman"/>
            </a:endParaRPr>
          </a:p>
        </p:txBody>
      </p:sp>
      <p:sp>
        <p:nvSpPr>
          <p:cNvPr id="228" name="Google Shape;228;p24"/>
          <p:cNvSpPr/>
          <p:nvPr/>
        </p:nvSpPr>
        <p:spPr>
          <a:xfrm>
            <a:off x="764692" y="4031937"/>
            <a:ext cx="3376538" cy="609897"/>
          </a:xfrm>
          <a:prstGeom prst="rect">
            <a:avLst/>
          </a:prstGeom>
          <a:noFill/>
          <a:ln>
            <a:noFill/>
          </a:ln>
        </p:spPr>
        <p:txBody>
          <a:bodyPr spcFirstLastPara="1" wrap="square" lIns="57150" tIns="28575" rIns="57150" bIns="28575" anchor="t" anchorCtr="0">
            <a:noAutofit/>
          </a:bodyPr>
          <a:lstStyle/>
          <a:p>
            <a:pPr marL="0" marR="0" lvl="0" indent="0" algn="l" rtl="0">
              <a:lnSpc>
                <a:spcPct val="160125"/>
              </a:lnSpc>
              <a:spcBef>
                <a:spcPts val="0"/>
              </a:spcBef>
              <a:spcAft>
                <a:spcPts val="0"/>
              </a:spcAft>
              <a:buClr>
                <a:schemeClr val="dk1"/>
              </a:buClr>
              <a:buSzPts val="1000"/>
              <a:buFont typeface="Times New Roman"/>
              <a:buNone/>
            </a:pPr>
            <a:r>
              <a:rPr lang="en" sz="1000" dirty="0">
                <a:solidFill>
                  <a:schemeClr val="dk1"/>
                </a:solidFill>
                <a:latin typeface="Times New Roman"/>
                <a:ea typeface="Times New Roman"/>
                <a:cs typeface="Times New Roman"/>
                <a:sym typeface="Times New Roman"/>
              </a:rPr>
              <a:t>Social media analytics provide insights into the reach and engagement of Fabcom marketing efforts during the housing show.</a:t>
            </a:r>
            <a:endParaRPr sz="1000" dirty="0">
              <a:solidFill>
                <a:schemeClr val="dk1"/>
              </a:solidFill>
              <a:latin typeface="Times New Roman"/>
              <a:ea typeface="Times New Roman"/>
              <a:cs typeface="Times New Roman"/>
              <a:sym typeface="Times New Roman"/>
            </a:endParaRPr>
          </a:p>
        </p:txBody>
      </p:sp>
      <p:sp>
        <p:nvSpPr>
          <p:cNvPr id="229" name="Google Shape;229;p24"/>
          <p:cNvSpPr/>
          <p:nvPr/>
        </p:nvSpPr>
        <p:spPr>
          <a:xfrm>
            <a:off x="4331879" y="3700129"/>
            <a:ext cx="1588889" cy="198537"/>
          </a:xfrm>
          <a:prstGeom prst="rect">
            <a:avLst/>
          </a:prstGeom>
          <a:noFill/>
          <a:ln>
            <a:noFill/>
          </a:ln>
        </p:spPr>
        <p:txBody>
          <a:bodyPr spcFirstLastPara="1" wrap="square" lIns="57150" tIns="28575" rIns="57150" bIns="28575" anchor="t" anchorCtr="0">
            <a:noAutofit/>
          </a:bodyPr>
          <a:lstStyle/>
          <a:p>
            <a:pPr marL="0" marR="0" lvl="0" indent="0" algn="l" rtl="0">
              <a:lnSpc>
                <a:spcPct val="125100"/>
              </a:lnSpc>
              <a:spcBef>
                <a:spcPts val="0"/>
              </a:spcBef>
              <a:spcAft>
                <a:spcPts val="0"/>
              </a:spcAft>
              <a:buClr>
                <a:schemeClr val="dk1"/>
              </a:buClr>
              <a:buSzPts val="1300"/>
              <a:buFont typeface="Times New Roman"/>
              <a:buNone/>
            </a:pPr>
            <a:r>
              <a:rPr lang="en" sz="1300" b="1" dirty="0">
                <a:solidFill>
                  <a:schemeClr val="dk1"/>
                </a:solidFill>
                <a:latin typeface="Times New Roman"/>
                <a:ea typeface="Times New Roman"/>
                <a:cs typeface="Times New Roman"/>
                <a:sym typeface="Times New Roman"/>
              </a:rPr>
              <a:t>Brand Awareness</a:t>
            </a:r>
            <a:endParaRPr sz="1300" b="1" dirty="0">
              <a:solidFill>
                <a:schemeClr val="dk1"/>
              </a:solidFill>
              <a:latin typeface="Times New Roman"/>
              <a:ea typeface="Times New Roman"/>
              <a:cs typeface="Times New Roman"/>
              <a:sym typeface="Times New Roman"/>
            </a:endParaRPr>
          </a:p>
        </p:txBody>
      </p:sp>
      <p:sp>
        <p:nvSpPr>
          <p:cNvPr id="230" name="Google Shape;230;p24"/>
          <p:cNvSpPr/>
          <p:nvPr/>
        </p:nvSpPr>
        <p:spPr>
          <a:xfrm>
            <a:off x="4331879" y="4031938"/>
            <a:ext cx="3376538" cy="609897"/>
          </a:xfrm>
          <a:prstGeom prst="rect">
            <a:avLst/>
          </a:prstGeom>
          <a:noFill/>
          <a:ln>
            <a:noFill/>
          </a:ln>
        </p:spPr>
        <p:txBody>
          <a:bodyPr spcFirstLastPara="1" wrap="square" lIns="57150" tIns="28575" rIns="57150" bIns="28575" anchor="t" anchorCtr="0">
            <a:noAutofit/>
          </a:bodyPr>
          <a:lstStyle/>
          <a:p>
            <a:pPr marL="0" marR="0" lvl="0" indent="0" algn="l" rtl="0">
              <a:lnSpc>
                <a:spcPct val="160125"/>
              </a:lnSpc>
              <a:spcBef>
                <a:spcPts val="0"/>
              </a:spcBef>
              <a:spcAft>
                <a:spcPts val="0"/>
              </a:spcAft>
              <a:buClr>
                <a:schemeClr val="dk1"/>
              </a:buClr>
              <a:buSzPts val="1000"/>
              <a:buFont typeface="Times New Roman"/>
              <a:buNone/>
            </a:pPr>
            <a:r>
              <a:rPr lang="en" sz="1000" dirty="0">
                <a:solidFill>
                  <a:schemeClr val="dk1"/>
                </a:solidFill>
                <a:latin typeface="Times New Roman"/>
                <a:ea typeface="Times New Roman"/>
                <a:cs typeface="Times New Roman"/>
                <a:sym typeface="Times New Roman"/>
              </a:rPr>
              <a:t>The data reveals the effectiveness of social media campaigns in promoting brand awareness and generating interest in Fabcom products.</a:t>
            </a:r>
            <a:endParaRPr sz="1000" dirty="0">
              <a:solidFill>
                <a:schemeClr val="dk1"/>
              </a:solidFill>
              <a:latin typeface="Times New Roman"/>
              <a:ea typeface="Times New Roman"/>
              <a:cs typeface="Times New Roman"/>
              <a:sym typeface="Times New Roman"/>
            </a:endParaRPr>
          </a:p>
        </p:txBody>
      </p:sp>
      <p:pic>
        <p:nvPicPr>
          <p:cNvPr id="231" name="Google Shape;231;p24"/>
          <p:cNvPicPr preferRelativeResize="0"/>
          <p:nvPr/>
        </p:nvPicPr>
        <p:blipFill rotWithShape="1">
          <a:blip r:embed="rId3">
            <a:alphaModFix/>
          </a:blip>
          <a:srcRect/>
          <a:stretch/>
        </p:blipFill>
        <p:spPr>
          <a:xfrm>
            <a:off x="5937189" y="1812903"/>
            <a:ext cx="2775044" cy="1691784"/>
          </a:xfrm>
          <a:prstGeom prst="rect">
            <a:avLst/>
          </a:prstGeom>
          <a:noFill/>
          <a:ln>
            <a:noFill/>
          </a:ln>
        </p:spPr>
      </p:pic>
      <p:pic>
        <p:nvPicPr>
          <p:cNvPr id="232" name="Google Shape;232;p24"/>
          <p:cNvPicPr preferRelativeResize="0"/>
          <p:nvPr/>
        </p:nvPicPr>
        <p:blipFill rotWithShape="1">
          <a:blip r:embed="rId4">
            <a:alphaModFix/>
          </a:blip>
          <a:srcRect/>
          <a:stretch/>
        </p:blipFill>
        <p:spPr>
          <a:xfrm>
            <a:off x="3206813" y="1765285"/>
            <a:ext cx="2730376" cy="1536551"/>
          </a:xfrm>
          <a:prstGeom prst="rect">
            <a:avLst/>
          </a:prstGeom>
          <a:noFill/>
          <a:ln>
            <a:noFill/>
          </a:ln>
        </p:spPr>
      </p:pic>
      <p:pic>
        <p:nvPicPr>
          <p:cNvPr id="233" name="Google Shape;233;p24"/>
          <p:cNvPicPr preferRelativeResize="0"/>
          <p:nvPr/>
        </p:nvPicPr>
        <p:blipFill rotWithShape="1">
          <a:blip r:embed="rId5">
            <a:alphaModFix/>
          </a:blip>
          <a:srcRect r="14734"/>
          <a:stretch/>
        </p:blipFill>
        <p:spPr>
          <a:xfrm>
            <a:off x="592314" y="1891573"/>
            <a:ext cx="2498622" cy="1569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68" name="Google Shape;68;p16"/>
          <p:cNvSpPr/>
          <p:nvPr/>
        </p:nvSpPr>
        <p:spPr>
          <a:xfrm>
            <a:off x="43484" y="0"/>
            <a:ext cx="9144000" cy="5143500"/>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69" name="Google Shape;69;p16" descr="preencoded.png"/>
          <p:cNvPicPr preferRelativeResize="0"/>
          <p:nvPr/>
        </p:nvPicPr>
        <p:blipFill rotWithShape="1">
          <a:blip r:embed="rId3">
            <a:alphaModFix/>
          </a:blip>
          <a:srcRect/>
          <a:stretch/>
        </p:blipFill>
        <p:spPr>
          <a:xfrm>
            <a:off x="0" y="0"/>
            <a:ext cx="3429000" cy="5143500"/>
          </a:xfrm>
          <a:prstGeom prst="rect">
            <a:avLst/>
          </a:prstGeom>
          <a:noFill/>
          <a:ln>
            <a:noFill/>
          </a:ln>
        </p:spPr>
      </p:pic>
      <p:sp>
        <p:nvSpPr>
          <p:cNvPr id="70" name="Google Shape;70;p16"/>
          <p:cNvSpPr/>
          <p:nvPr/>
        </p:nvSpPr>
        <p:spPr>
          <a:xfrm>
            <a:off x="3807024" y="442913"/>
            <a:ext cx="2700338" cy="337542"/>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2300"/>
              <a:buFont typeface="Times New Roman"/>
              <a:buNone/>
            </a:pPr>
            <a:r>
              <a:rPr lang="en" sz="2300" b="1">
                <a:solidFill>
                  <a:srgbClr val="201B18"/>
                </a:solidFill>
                <a:latin typeface="Times New Roman"/>
                <a:ea typeface="Times New Roman"/>
                <a:cs typeface="Times New Roman"/>
                <a:sym typeface="Times New Roman"/>
              </a:rPr>
              <a:t>Event Overview</a:t>
            </a:r>
            <a:endParaRPr sz="2300" b="1">
              <a:solidFill>
                <a:schemeClr val="dk1"/>
              </a:solidFill>
              <a:latin typeface="Times New Roman"/>
              <a:ea typeface="Times New Roman"/>
              <a:cs typeface="Times New Roman"/>
              <a:sym typeface="Times New Roman"/>
            </a:endParaRPr>
          </a:p>
        </p:txBody>
      </p:sp>
      <p:sp>
        <p:nvSpPr>
          <p:cNvPr id="71" name="Google Shape;71;p16"/>
          <p:cNvSpPr/>
          <p:nvPr/>
        </p:nvSpPr>
        <p:spPr>
          <a:xfrm>
            <a:off x="3807023" y="891183"/>
            <a:ext cx="4958953" cy="518592"/>
          </a:xfrm>
          <a:prstGeom prst="rect">
            <a:avLst/>
          </a:prstGeom>
          <a:noFill/>
          <a:ln>
            <a:noFill/>
          </a:ln>
        </p:spPr>
        <p:txBody>
          <a:bodyPr spcFirstLastPara="1" wrap="square" lIns="57150" tIns="28575" rIns="57150" bIns="28575" anchor="t" anchorCtr="0">
            <a:noAutofit/>
          </a:bodyPr>
          <a:lstStyle/>
          <a:p>
            <a:pPr marL="0" marR="0" lvl="0" indent="0" algn="just" rtl="0">
              <a:lnSpc>
                <a:spcPct val="136062"/>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The 18th Africa International Housing Show is a prominent event in Africa's construction and housing industry. Attracting contractors, architects, developers, government officials, and homeowners, the show offered a platform for Fabcom to showcase roofing products.</a:t>
            </a:r>
            <a:endParaRPr sz="1000">
              <a:solidFill>
                <a:schemeClr val="dk1"/>
              </a:solidFill>
              <a:latin typeface="Times New Roman"/>
              <a:ea typeface="Times New Roman"/>
              <a:cs typeface="Times New Roman"/>
              <a:sym typeface="Times New Roman"/>
            </a:endParaRPr>
          </a:p>
        </p:txBody>
      </p:sp>
      <p:sp>
        <p:nvSpPr>
          <p:cNvPr id="72" name="Google Shape;72;p16"/>
          <p:cNvSpPr/>
          <p:nvPr/>
        </p:nvSpPr>
        <p:spPr>
          <a:xfrm>
            <a:off x="3807024" y="1872630"/>
            <a:ext cx="242962" cy="242962"/>
          </a:xfrm>
          <a:prstGeom prst="roundRect">
            <a:avLst>
              <a:gd name="adj" fmla="val 6669"/>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73" name="Google Shape;73;p16"/>
          <p:cNvSpPr/>
          <p:nvPr/>
        </p:nvSpPr>
        <p:spPr>
          <a:xfrm>
            <a:off x="3892079" y="1620292"/>
            <a:ext cx="72777" cy="161999"/>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Times New Roman"/>
              <a:buNone/>
            </a:pPr>
            <a:r>
              <a:rPr lang="en" sz="1300" b="1">
                <a:solidFill>
                  <a:srgbClr val="504C49"/>
                </a:solidFill>
                <a:latin typeface="Times New Roman"/>
                <a:ea typeface="Times New Roman"/>
                <a:cs typeface="Times New Roman"/>
                <a:sym typeface="Times New Roman"/>
              </a:rPr>
              <a:t>1</a:t>
            </a:r>
            <a:endParaRPr sz="1300" b="1">
              <a:solidFill>
                <a:schemeClr val="dk1"/>
              </a:solidFill>
              <a:latin typeface="Times New Roman"/>
              <a:ea typeface="Times New Roman"/>
              <a:cs typeface="Times New Roman"/>
              <a:sym typeface="Times New Roman"/>
            </a:endParaRPr>
          </a:p>
        </p:txBody>
      </p:sp>
      <p:sp>
        <p:nvSpPr>
          <p:cNvPr id="74" name="Google Shape;74;p16"/>
          <p:cNvSpPr/>
          <p:nvPr/>
        </p:nvSpPr>
        <p:spPr>
          <a:xfrm>
            <a:off x="4157960" y="1579811"/>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24985"/>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Industry Gathering</a:t>
            </a:r>
            <a:endParaRPr sz="1100" b="1">
              <a:solidFill>
                <a:schemeClr val="dk1"/>
              </a:solidFill>
              <a:latin typeface="Times New Roman"/>
              <a:ea typeface="Times New Roman"/>
              <a:cs typeface="Times New Roman"/>
              <a:sym typeface="Times New Roman"/>
            </a:endParaRPr>
          </a:p>
        </p:txBody>
      </p:sp>
      <p:sp>
        <p:nvSpPr>
          <p:cNvPr id="75" name="Google Shape;75;p16"/>
          <p:cNvSpPr/>
          <p:nvPr/>
        </p:nvSpPr>
        <p:spPr>
          <a:xfrm>
            <a:off x="4157960" y="1848064"/>
            <a:ext cx="4608016" cy="172864"/>
          </a:xfrm>
          <a:prstGeom prst="rect">
            <a:avLst/>
          </a:prstGeom>
          <a:noFill/>
          <a:ln>
            <a:noFill/>
          </a:ln>
        </p:spPr>
        <p:txBody>
          <a:bodyPr spcFirstLastPara="1" wrap="square" lIns="57150" tIns="28575" rIns="57150" bIns="28575" anchor="t" anchorCtr="0">
            <a:noAutofit/>
          </a:bodyPr>
          <a:lstStyle/>
          <a:p>
            <a:pPr marL="0" marR="0" lvl="0" indent="0" algn="l" rtl="0">
              <a:lnSpc>
                <a:spcPct val="136062"/>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The show was a significant industry gathering with over 100 sponsors and exhibitors.</a:t>
            </a:r>
            <a:endParaRPr sz="1000">
              <a:solidFill>
                <a:schemeClr val="dk1"/>
              </a:solidFill>
              <a:latin typeface="Times New Roman"/>
              <a:ea typeface="Times New Roman"/>
              <a:cs typeface="Times New Roman"/>
              <a:sym typeface="Times New Roman"/>
            </a:endParaRPr>
          </a:p>
        </p:txBody>
      </p:sp>
      <p:sp>
        <p:nvSpPr>
          <p:cNvPr id="76" name="Google Shape;76;p16"/>
          <p:cNvSpPr/>
          <p:nvPr/>
        </p:nvSpPr>
        <p:spPr>
          <a:xfrm>
            <a:off x="3807024" y="2508349"/>
            <a:ext cx="242962" cy="242962"/>
          </a:xfrm>
          <a:prstGeom prst="roundRect">
            <a:avLst>
              <a:gd name="adj" fmla="val 6669"/>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77" name="Google Shape;77;p16"/>
          <p:cNvSpPr/>
          <p:nvPr/>
        </p:nvSpPr>
        <p:spPr>
          <a:xfrm>
            <a:off x="4156323" y="2442530"/>
            <a:ext cx="4608016" cy="345728"/>
          </a:xfrm>
          <a:prstGeom prst="rect">
            <a:avLst/>
          </a:prstGeom>
          <a:noFill/>
          <a:ln>
            <a:noFill/>
          </a:ln>
        </p:spPr>
        <p:txBody>
          <a:bodyPr spcFirstLastPara="1" wrap="square" lIns="57150" tIns="28575" rIns="57150" bIns="28575" anchor="t" anchorCtr="0">
            <a:noAutofit/>
          </a:bodyPr>
          <a:lstStyle/>
          <a:p>
            <a:pPr marL="0" marR="0" lvl="0" indent="0" algn="l" rtl="0">
              <a:lnSpc>
                <a:spcPct val="136062"/>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Media partners such as TV News, Eye on Housing, Housing TV Africa, Housing Development TV, and AIT covered the event.</a:t>
            </a:r>
            <a:endParaRPr sz="1000">
              <a:solidFill>
                <a:schemeClr val="dk1"/>
              </a:solidFill>
              <a:latin typeface="Times New Roman"/>
              <a:ea typeface="Times New Roman"/>
              <a:cs typeface="Times New Roman"/>
              <a:sym typeface="Times New Roman"/>
            </a:endParaRPr>
          </a:p>
        </p:txBody>
      </p:sp>
      <p:sp>
        <p:nvSpPr>
          <p:cNvPr id="78" name="Google Shape;78;p16"/>
          <p:cNvSpPr/>
          <p:nvPr/>
        </p:nvSpPr>
        <p:spPr>
          <a:xfrm>
            <a:off x="3807024" y="3316932"/>
            <a:ext cx="242962" cy="242962"/>
          </a:xfrm>
          <a:prstGeom prst="roundRect">
            <a:avLst>
              <a:gd name="adj" fmla="val 6669"/>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79" name="Google Shape;79;p16"/>
          <p:cNvSpPr/>
          <p:nvPr/>
        </p:nvSpPr>
        <p:spPr>
          <a:xfrm>
            <a:off x="3892079" y="2922996"/>
            <a:ext cx="101129" cy="161999"/>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Platypi"/>
              <a:buNone/>
            </a:pPr>
            <a:r>
              <a:rPr lang="en" sz="1300" b="1">
                <a:solidFill>
                  <a:srgbClr val="504C49"/>
                </a:solidFill>
                <a:latin typeface="Platypi"/>
                <a:ea typeface="Platypi"/>
                <a:cs typeface="Platypi"/>
                <a:sym typeface="Platypi"/>
              </a:rPr>
              <a:t>3</a:t>
            </a:r>
            <a:endParaRPr sz="1300" b="1">
              <a:solidFill>
                <a:schemeClr val="dk1"/>
              </a:solidFill>
              <a:latin typeface="Calibri"/>
              <a:ea typeface="Calibri"/>
              <a:cs typeface="Calibri"/>
              <a:sym typeface="Calibri"/>
            </a:endParaRPr>
          </a:p>
        </p:txBody>
      </p:sp>
      <p:sp>
        <p:nvSpPr>
          <p:cNvPr id="80" name="Google Shape;80;p16"/>
          <p:cNvSpPr/>
          <p:nvPr/>
        </p:nvSpPr>
        <p:spPr>
          <a:xfrm>
            <a:off x="4172099" y="2882515"/>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24985"/>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Professional Bodies</a:t>
            </a:r>
            <a:endParaRPr sz="1100" b="1">
              <a:solidFill>
                <a:schemeClr val="dk1"/>
              </a:solidFill>
              <a:latin typeface="Times New Roman"/>
              <a:ea typeface="Times New Roman"/>
              <a:cs typeface="Times New Roman"/>
              <a:sym typeface="Times New Roman"/>
            </a:endParaRPr>
          </a:p>
        </p:txBody>
      </p:sp>
      <p:sp>
        <p:nvSpPr>
          <p:cNvPr id="81" name="Google Shape;81;p16"/>
          <p:cNvSpPr/>
          <p:nvPr/>
        </p:nvSpPr>
        <p:spPr>
          <a:xfrm>
            <a:off x="4156323" y="3108641"/>
            <a:ext cx="4608016" cy="172864"/>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Leadway Assurance and Protech Nigeria were present at the event.</a:t>
            </a:r>
            <a:endParaRPr sz="1000">
              <a:solidFill>
                <a:schemeClr val="dk1"/>
              </a:solidFill>
              <a:latin typeface="Times New Roman"/>
              <a:ea typeface="Times New Roman"/>
              <a:cs typeface="Times New Roman"/>
              <a:sym typeface="Times New Roman"/>
            </a:endParaRPr>
          </a:p>
        </p:txBody>
      </p:sp>
      <p:sp>
        <p:nvSpPr>
          <p:cNvPr id="82" name="Google Shape;82;p16"/>
          <p:cNvSpPr/>
          <p:nvPr/>
        </p:nvSpPr>
        <p:spPr>
          <a:xfrm>
            <a:off x="3807024" y="3952652"/>
            <a:ext cx="242962" cy="242962"/>
          </a:xfrm>
          <a:prstGeom prst="roundRect">
            <a:avLst>
              <a:gd name="adj" fmla="val 6669"/>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83" name="Google Shape;83;p16"/>
          <p:cNvSpPr/>
          <p:nvPr/>
        </p:nvSpPr>
        <p:spPr>
          <a:xfrm>
            <a:off x="3903008" y="3506479"/>
            <a:ext cx="107901" cy="161999"/>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Times New Roman"/>
              <a:buNone/>
            </a:pPr>
            <a:r>
              <a:rPr lang="en" sz="1300" b="1">
                <a:solidFill>
                  <a:srgbClr val="504C49"/>
                </a:solidFill>
                <a:latin typeface="Times New Roman"/>
                <a:ea typeface="Times New Roman"/>
                <a:cs typeface="Times New Roman"/>
                <a:sym typeface="Times New Roman"/>
              </a:rPr>
              <a:t>4</a:t>
            </a:r>
            <a:endParaRPr sz="1300" b="1">
              <a:solidFill>
                <a:schemeClr val="dk1"/>
              </a:solidFill>
              <a:latin typeface="Times New Roman"/>
              <a:ea typeface="Times New Roman"/>
              <a:cs typeface="Times New Roman"/>
              <a:sym typeface="Times New Roman"/>
            </a:endParaRPr>
          </a:p>
        </p:txBody>
      </p:sp>
      <p:sp>
        <p:nvSpPr>
          <p:cNvPr id="84" name="Google Shape;84;p16"/>
          <p:cNvSpPr/>
          <p:nvPr/>
        </p:nvSpPr>
        <p:spPr>
          <a:xfrm>
            <a:off x="4186451" y="3465998"/>
            <a:ext cx="1423839" cy="168697"/>
          </a:xfrm>
          <a:prstGeom prst="rect">
            <a:avLst/>
          </a:prstGeom>
          <a:noFill/>
          <a:ln>
            <a:noFill/>
          </a:ln>
        </p:spPr>
        <p:txBody>
          <a:bodyPr spcFirstLastPara="1" wrap="square" lIns="57150" tIns="28575" rIns="57150" bIns="28575" anchor="t" anchorCtr="0">
            <a:noAutofit/>
          </a:bodyPr>
          <a:lstStyle/>
          <a:p>
            <a:pPr marL="0" marR="0" lvl="0" indent="0" algn="l" rtl="0">
              <a:lnSpc>
                <a:spcPct val="124985"/>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Government Officials</a:t>
            </a:r>
            <a:endParaRPr sz="1100" b="1">
              <a:solidFill>
                <a:schemeClr val="dk1"/>
              </a:solidFill>
              <a:latin typeface="Times New Roman"/>
              <a:ea typeface="Times New Roman"/>
              <a:cs typeface="Times New Roman"/>
              <a:sym typeface="Times New Roman"/>
            </a:endParaRPr>
          </a:p>
        </p:txBody>
      </p:sp>
      <p:sp>
        <p:nvSpPr>
          <p:cNvPr id="85" name="Google Shape;85;p16"/>
          <p:cNvSpPr/>
          <p:nvPr/>
        </p:nvSpPr>
        <p:spPr>
          <a:xfrm>
            <a:off x="4156323" y="3779788"/>
            <a:ext cx="4608016" cy="345728"/>
          </a:xfrm>
          <a:prstGeom prst="rect">
            <a:avLst/>
          </a:prstGeom>
          <a:noFill/>
          <a:ln>
            <a:noFill/>
          </a:ln>
        </p:spPr>
        <p:txBody>
          <a:bodyPr spcFirstLastPara="1" wrap="square" lIns="57150" tIns="28575" rIns="57150" bIns="28575" anchor="t" anchorCtr="0">
            <a:noAutofit/>
          </a:bodyPr>
          <a:lstStyle/>
          <a:p>
            <a:pPr marL="0" marR="0" lvl="0" indent="0" algn="l" rtl="0">
              <a:lnSpc>
                <a:spcPct val="136062"/>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Arc Ahmed Musa Dangiwa (Minister of Housing and Urban Development), Dr. Marcus O. Ogunbiyi (Permanent Secretary), and other key figures attended the show.</a:t>
            </a:r>
            <a:endParaRPr sz="1000">
              <a:solidFill>
                <a:schemeClr val="dk1"/>
              </a:solidFill>
              <a:latin typeface="Times New Roman"/>
              <a:ea typeface="Times New Roman"/>
              <a:cs typeface="Times New Roman"/>
              <a:sym typeface="Times New Roman"/>
            </a:endParaRPr>
          </a:p>
        </p:txBody>
      </p:sp>
      <p:sp>
        <p:nvSpPr>
          <p:cNvPr id="86" name="Google Shape;86;p16"/>
          <p:cNvSpPr/>
          <p:nvPr/>
        </p:nvSpPr>
        <p:spPr>
          <a:xfrm>
            <a:off x="3874517" y="2213669"/>
            <a:ext cx="104701" cy="161999"/>
          </a:xfrm>
          <a:prstGeom prst="rect">
            <a:avLst/>
          </a:prstGeom>
          <a:noFill/>
          <a:ln>
            <a:noFill/>
          </a:ln>
        </p:spPr>
        <p:txBody>
          <a:bodyPr spcFirstLastPara="1" wrap="square" lIns="57150" tIns="28575" rIns="57150" bIns="28575" anchor="t" anchorCtr="0">
            <a:noAutofit/>
          </a:bodyPr>
          <a:lstStyle/>
          <a:p>
            <a:pPr marL="0" marR="0" lvl="0" indent="0" algn="ctr" rtl="0">
              <a:lnSpc>
                <a:spcPct val="102049"/>
              </a:lnSpc>
              <a:spcBef>
                <a:spcPts val="0"/>
              </a:spcBef>
              <a:spcAft>
                <a:spcPts val="0"/>
              </a:spcAft>
              <a:buClr>
                <a:srgbClr val="504C49"/>
              </a:buClr>
              <a:buSzPts val="1300"/>
              <a:buFont typeface="Times New Roman"/>
              <a:buNone/>
            </a:pPr>
            <a:r>
              <a:rPr lang="en" sz="1300" b="1">
                <a:solidFill>
                  <a:srgbClr val="504C49"/>
                </a:solidFill>
                <a:latin typeface="Times New Roman"/>
                <a:ea typeface="Times New Roman"/>
                <a:cs typeface="Times New Roman"/>
                <a:sym typeface="Times New Roman"/>
              </a:rPr>
              <a:t>2</a:t>
            </a:r>
            <a:endParaRPr sz="1300" b="1">
              <a:solidFill>
                <a:schemeClr val="dk1"/>
              </a:solidFill>
              <a:latin typeface="Times New Roman"/>
              <a:ea typeface="Times New Roman"/>
              <a:cs typeface="Times New Roman"/>
              <a:sym typeface="Times New Roman"/>
            </a:endParaRPr>
          </a:p>
        </p:txBody>
      </p:sp>
      <p:sp>
        <p:nvSpPr>
          <p:cNvPr id="87" name="Google Shape;87;p16"/>
          <p:cNvSpPr/>
          <p:nvPr/>
        </p:nvSpPr>
        <p:spPr>
          <a:xfrm>
            <a:off x="4156323" y="2173188"/>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25058"/>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Media</a:t>
            </a:r>
            <a:r>
              <a:rPr lang="en" sz="1100" b="1">
                <a:solidFill>
                  <a:srgbClr val="504C49"/>
                </a:solidFill>
                <a:latin typeface="Times New Roman"/>
                <a:ea typeface="Times New Roman"/>
                <a:cs typeface="Times New Roman"/>
                <a:sym typeface="Times New Roman"/>
              </a:rPr>
              <a:t> </a:t>
            </a:r>
            <a:r>
              <a:rPr lang="en" sz="1100" b="1">
                <a:solidFill>
                  <a:schemeClr val="dk1"/>
                </a:solidFill>
                <a:latin typeface="Times New Roman"/>
                <a:ea typeface="Times New Roman"/>
                <a:cs typeface="Times New Roman"/>
                <a:sym typeface="Times New Roman"/>
              </a:rPr>
              <a:t>Presence</a:t>
            </a:r>
            <a:endParaRPr sz="1100" b="1">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94" name="Google Shape;94;p17"/>
          <p:cNvSpPr/>
          <p:nvPr/>
        </p:nvSpPr>
        <p:spPr>
          <a:xfrm>
            <a:off x="0" y="0"/>
            <a:ext cx="9144000" cy="5144096"/>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95" name="Google Shape;95;p17" descr="preencoded.png"/>
          <p:cNvPicPr preferRelativeResize="0"/>
          <p:nvPr/>
        </p:nvPicPr>
        <p:blipFill rotWithShape="1">
          <a:blip r:embed="rId3">
            <a:alphaModFix/>
          </a:blip>
          <a:srcRect/>
          <a:stretch/>
        </p:blipFill>
        <p:spPr>
          <a:xfrm>
            <a:off x="0" y="0"/>
            <a:ext cx="9144000" cy="1410370"/>
          </a:xfrm>
          <a:prstGeom prst="rect">
            <a:avLst/>
          </a:prstGeom>
          <a:noFill/>
          <a:ln>
            <a:noFill/>
          </a:ln>
        </p:spPr>
      </p:pic>
      <p:sp>
        <p:nvSpPr>
          <p:cNvPr id="96" name="Google Shape;96;p17"/>
          <p:cNvSpPr/>
          <p:nvPr/>
        </p:nvSpPr>
        <p:spPr>
          <a:xfrm>
            <a:off x="475792" y="1600752"/>
            <a:ext cx="2844031" cy="352574"/>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2200"/>
              <a:buFont typeface="Times New Roman"/>
              <a:buNone/>
            </a:pPr>
            <a:r>
              <a:rPr lang="en" sz="2200" b="1">
                <a:solidFill>
                  <a:srgbClr val="201B18"/>
                </a:solidFill>
                <a:latin typeface="Times New Roman"/>
                <a:ea typeface="Times New Roman"/>
                <a:cs typeface="Times New Roman"/>
                <a:sym typeface="Times New Roman"/>
              </a:rPr>
              <a:t>Notable Participants</a:t>
            </a:r>
            <a:endParaRPr sz="2200" b="1">
              <a:solidFill>
                <a:schemeClr val="dk1"/>
              </a:solidFill>
              <a:latin typeface="Times New Roman"/>
              <a:ea typeface="Times New Roman"/>
              <a:cs typeface="Times New Roman"/>
              <a:sym typeface="Times New Roman"/>
            </a:endParaRPr>
          </a:p>
        </p:txBody>
      </p:sp>
      <p:sp>
        <p:nvSpPr>
          <p:cNvPr id="97" name="Google Shape;97;p17"/>
          <p:cNvSpPr/>
          <p:nvPr/>
        </p:nvSpPr>
        <p:spPr>
          <a:xfrm>
            <a:off x="539393" y="2117227"/>
            <a:ext cx="8020264" cy="902271"/>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Industry leaders graced the event with their presence. Among them were Dr. Marcus O. Ogunbiyi, PST. Matthew Ashimolowo, the chairman of Majarios: The Luxury Place, Barr. Ify Umunnakwe-Okeke, the Founder of Lexon Capital, Mr. Taiwo Joda, MD of Accion Microfinance Bank, Mr. Adedeyi Adesemoye, Former Director CBN, Nigeria, and Dr. Marja Hoek-SMIT, founder and director of the international housing finance program, who delivered a keynote speech on the progress of housing to CEO Forum attendees.</a:t>
            </a:r>
            <a:endParaRPr sz="1000">
              <a:solidFill>
                <a:schemeClr val="dk1"/>
              </a:solidFill>
              <a:latin typeface="Times New Roman"/>
              <a:ea typeface="Times New Roman"/>
              <a:cs typeface="Times New Roman"/>
              <a:sym typeface="Times New Roman"/>
            </a:endParaRPr>
          </a:p>
        </p:txBody>
      </p:sp>
      <p:sp>
        <p:nvSpPr>
          <p:cNvPr id="98" name="Google Shape;98;p17"/>
          <p:cNvSpPr/>
          <p:nvPr/>
        </p:nvSpPr>
        <p:spPr>
          <a:xfrm>
            <a:off x="539393" y="3339050"/>
            <a:ext cx="3369714" cy="180454"/>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500"/>
              <a:buFont typeface="Times New Roman"/>
              <a:buNone/>
            </a:pPr>
            <a:r>
              <a:rPr lang="en" sz="1500" b="1">
                <a:solidFill>
                  <a:schemeClr val="dk1"/>
                </a:solidFill>
                <a:latin typeface="Times New Roman"/>
                <a:ea typeface="Times New Roman"/>
                <a:cs typeface="Times New Roman"/>
                <a:sym typeface="Times New Roman"/>
              </a:rPr>
              <a:t>Major Companies</a:t>
            </a:r>
            <a:endParaRPr sz="1500" b="1">
              <a:solidFill>
                <a:schemeClr val="dk1"/>
              </a:solidFill>
              <a:latin typeface="Times New Roman"/>
              <a:ea typeface="Times New Roman"/>
              <a:cs typeface="Times New Roman"/>
              <a:sym typeface="Times New Roman"/>
            </a:endParaRPr>
          </a:p>
        </p:txBody>
      </p:sp>
      <p:sp>
        <p:nvSpPr>
          <p:cNvPr id="99" name="Google Shape;99;p17"/>
          <p:cNvSpPr/>
          <p:nvPr/>
        </p:nvSpPr>
        <p:spPr>
          <a:xfrm>
            <a:off x="2975059" y="3234794"/>
            <a:ext cx="5308481" cy="902271"/>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Dangote Cement, Royal, Brains &amp; Hammers, Cosgrove, Urban Shelter, NMRC, Constrix, Lafarge, Hall 7, Jiu Hua Housing, Federal Mortgage, Copen, First Trust Mortgage Bank, Berger, Think-Lab Group, CDK, and others were sponsors.</a:t>
            </a:r>
            <a:endParaRPr sz="1000">
              <a:solidFill>
                <a:schemeClr val="dk1"/>
              </a:solidFill>
              <a:latin typeface="Times New Roman"/>
              <a:ea typeface="Times New Roman"/>
              <a:cs typeface="Times New Roman"/>
              <a:sym typeface="Times New Roman"/>
            </a:endParaRPr>
          </a:p>
        </p:txBody>
      </p:sp>
      <p:sp>
        <p:nvSpPr>
          <p:cNvPr id="100" name="Google Shape;100;p17"/>
          <p:cNvSpPr/>
          <p:nvPr/>
        </p:nvSpPr>
        <p:spPr>
          <a:xfrm>
            <a:off x="1495128" y="4323383"/>
            <a:ext cx="6153746" cy="505718"/>
          </a:xfrm>
          <a:prstGeom prst="rect">
            <a:avLst/>
          </a:prstGeom>
          <a:solidFill>
            <a:srgbClr val="000000">
              <a:alpha val="3921"/>
            </a:srgbClr>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01" name="Google Shape;101;p17"/>
          <p:cNvSpPr/>
          <p:nvPr/>
        </p:nvSpPr>
        <p:spPr>
          <a:xfrm>
            <a:off x="539393" y="4253783"/>
            <a:ext cx="3369714" cy="180454"/>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500"/>
              <a:buFont typeface="Times New Roman"/>
              <a:buNone/>
            </a:pPr>
            <a:r>
              <a:rPr lang="en" sz="1500" b="1">
                <a:solidFill>
                  <a:schemeClr val="dk1"/>
                </a:solidFill>
                <a:latin typeface="Times New Roman"/>
                <a:ea typeface="Times New Roman"/>
                <a:cs typeface="Times New Roman"/>
                <a:sym typeface="Times New Roman"/>
              </a:rPr>
              <a:t>Estate Developers</a:t>
            </a:r>
            <a:endParaRPr sz="1500" b="1">
              <a:solidFill>
                <a:schemeClr val="dk1"/>
              </a:solidFill>
              <a:latin typeface="Times New Roman"/>
              <a:ea typeface="Times New Roman"/>
              <a:cs typeface="Times New Roman"/>
              <a:sym typeface="Times New Roman"/>
            </a:endParaRPr>
          </a:p>
        </p:txBody>
      </p:sp>
      <p:sp>
        <p:nvSpPr>
          <p:cNvPr id="102" name="Google Shape;102;p17"/>
          <p:cNvSpPr/>
          <p:nvPr/>
        </p:nvSpPr>
        <p:spPr>
          <a:xfrm>
            <a:off x="2887142" y="4304464"/>
            <a:ext cx="5396397" cy="360908"/>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SOW Estate, Periwinkle Empire, Martin Doks Homes, and Benyville Homes were present.</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09" name="Google Shape;109;p18"/>
          <p:cNvSpPr/>
          <p:nvPr/>
        </p:nvSpPr>
        <p:spPr>
          <a:xfrm>
            <a:off x="0" y="0"/>
            <a:ext cx="9144000" cy="5143500"/>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10" name="Google Shape;110;p18"/>
          <p:cNvSpPr/>
          <p:nvPr/>
        </p:nvSpPr>
        <p:spPr>
          <a:xfrm>
            <a:off x="540023" y="634231"/>
            <a:ext cx="6603504" cy="482203"/>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3100"/>
              <a:buFont typeface="Times New Roman"/>
              <a:buNone/>
            </a:pPr>
            <a:r>
              <a:rPr lang="en" sz="3100" b="1">
                <a:solidFill>
                  <a:srgbClr val="201B18"/>
                </a:solidFill>
                <a:latin typeface="Times New Roman"/>
                <a:ea typeface="Times New Roman"/>
                <a:cs typeface="Times New Roman"/>
                <a:sym typeface="Times New Roman"/>
              </a:rPr>
              <a:t>Marketing Objectives and Strategy</a:t>
            </a:r>
            <a:endParaRPr sz="3100" b="1">
              <a:solidFill>
                <a:schemeClr val="dk1"/>
              </a:solidFill>
              <a:latin typeface="Times New Roman"/>
              <a:ea typeface="Times New Roman"/>
              <a:cs typeface="Times New Roman"/>
              <a:sym typeface="Times New Roman"/>
            </a:endParaRPr>
          </a:p>
        </p:txBody>
      </p:sp>
      <p:sp>
        <p:nvSpPr>
          <p:cNvPr id="111" name="Google Shape;111;p18"/>
          <p:cNvSpPr/>
          <p:nvPr/>
        </p:nvSpPr>
        <p:spPr>
          <a:xfrm>
            <a:off x="540023" y="1425029"/>
            <a:ext cx="8063954" cy="740717"/>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Fabcom aimed to increase brand awareness and generate qualified leads. Strategies included a visually appealing booth design, knowledgeable booth staff, distribution of marketing materials, social media promotion, and booth activation and design.</a:t>
            </a:r>
            <a:endParaRPr sz="1100">
              <a:solidFill>
                <a:schemeClr val="dk1"/>
              </a:solidFill>
              <a:latin typeface="Times New Roman"/>
              <a:ea typeface="Times New Roman"/>
              <a:cs typeface="Times New Roman"/>
              <a:sym typeface="Times New Roman"/>
            </a:endParaRPr>
          </a:p>
        </p:txBody>
      </p:sp>
      <p:sp>
        <p:nvSpPr>
          <p:cNvPr id="112" name="Google Shape;112;p18"/>
          <p:cNvSpPr/>
          <p:nvPr/>
        </p:nvSpPr>
        <p:spPr>
          <a:xfrm>
            <a:off x="540023" y="2330648"/>
            <a:ext cx="1928813" cy="241102"/>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rgbClr val="201B18"/>
              </a:buClr>
              <a:buSzPts val="1800"/>
              <a:buFont typeface="Times New Roman"/>
              <a:buNone/>
            </a:pPr>
            <a:r>
              <a:rPr lang="en" sz="1800" b="1">
                <a:solidFill>
                  <a:srgbClr val="201B18"/>
                </a:solidFill>
                <a:latin typeface="Times New Roman"/>
                <a:ea typeface="Times New Roman"/>
                <a:cs typeface="Times New Roman"/>
                <a:sym typeface="Times New Roman"/>
              </a:rPr>
              <a:t>Booth Design</a:t>
            </a:r>
            <a:endParaRPr sz="1800" b="1">
              <a:solidFill>
                <a:schemeClr val="dk1"/>
              </a:solidFill>
              <a:latin typeface="Times New Roman"/>
              <a:ea typeface="Times New Roman"/>
              <a:cs typeface="Times New Roman"/>
              <a:sym typeface="Times New Roman"/>
            </a:endParaRPr>
          </a:p>
        </p:txBody>
      </p:sp>
      <p:sp>
        <p:nvSpPr>
          <p:cNvPr id="113" name="Google Shape;113;p18"/>
          <p:cNvSpPr/>
          <p:nvPr/>
        </p:nvSpPr>
        <p:spPr>
          <a:xfrm>
            <a:off x="531391" y="2826783"/>
            <a:ext cx="2436763" cy="1481435"/>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The open and inviting booth featured a product video, branded materials, and giveaways. However, interactive elements and product demonstrations were limited, impacting customer engagement.</a:t>
            </a:r>
            <a:endParaRPr sz="1200">
              <a:solidFill>
                <a:schemeClr val="dk1"/>
              </a:solidFill>
              <a:latin typeface="Times New Roman"/>
              <a:ea typeface="Times New Roman"/>
              <a:cs typeface="Times New Roman"/>
              <a:sym typeface="Times New Roman"/>
            </a:endParaRPr>
          </a:p>
        </p:txBody>
      </p:sp>
      <p:sp>
        <p:nvSpPr>
          <p:cNvPr id="114" name="Google Shape;114;p18"/>
          <p:cNvSpPr/>
          <p:nvPr/>
        </p:nvSpPr>
        <p:spPr>
          <a:xfrm>
            <a:off x="3357934" y="2316717"/>
            <a:ext cx="2345442" cy="255033"/>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rgbClr val="201B18"/>
              </a:buClr>
              <a:buSzPts val="1800"/>
              <a:buFont typeface="Times New Roman"/>
              <a:buNone/>
            </a:pPr>
            <a:r>
              <a:rPr lang="en" sz="1800" b="1" dirty="0">
                <a:solidFill>
                  <a:srgbClr val="201B18"/>
                </a:solidFill>
                <a:latin typeface="Times New Roman"/>
                <a:ea typeface="Times New Roman"/>
                <a:cs typeface="Times New Roman"/>
                <a:sym typeface="Times New Roman"/>
              </a:rPr>
              <a:t>Marketing Collateral</a:t>
            </a:r>
            <a:endParaRPr sz="1800" b="1" dirty="0">
              <a:solidFill>
                <a:schemeClr val="dk1"/>
              </a:solidFill>
              <a:latin typeface="Times New Roman"/>
              <a:ea typeface="Times New Roman"/>
              <a:cs typeface="Times New Roman"/>
              <a:sym typeface="Times New Roman"/>
            </a:endParaRPr>
          </a:p>
        </p:txBody>
      </p:sp>
      <p:sp>
        <p:nvSpPr>
          <p:cNvPr id="115" name="Google Shape;115;p18"/>
          <p:cNvSpPr/>
          <p:nvPr/>
        </p:nvSpPr>
        <p:spPr>
          <a:xfrm>
            <a:off x="3349302" y="2826783"/>
            <a:ext cx="2436763" cy="1234529"/>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200"/>
              <a:buFont typeface="Times New Roman"/>
              <a:buNone/>
            </a:pPr>
            <a:r>
              <a:rPr lang="en" sz="1200" dirty="0">
                <a:solidFill>
                  <a:schemeClr val="dk1"/>
                </a:solidFill>
                <a:latin typeface="Times New Roman"/>
                <a:ea typeface="Times New Roman"/>
                <a:cs typeface="Times New Roman"/>
                <a:sym typeface="Times New Roman"/>
              </a:rPr>
              <a:t>Brochures, product samples, and business cards were distributed. Developing product spec sheets, prototypes, and case studies could enhance collateral effectiveness.</a:t>
            </a:r>
            <a:endParaRPr sz="1200" dirty="0">
              <a:solidFill>
                <a:schemeClr val="dk1"/>
              </a:solidFill>
              <a:latin typeface="Times New Roman"/>
              <a:ea typeface="Times New Roman"/>
              <a:cs typeface="Times New Roman"/>
              <a:sym typeface="Times New Roman"/>
            </a:endParaRPr>
          </a:p>
        </p:txBody>
      </p:sp>
      <p:sp>
        <p:nvSpPr>
          <p:cNvPr id="116" name="Google Shape;116;p18"/>
          <p:cNvSpPr/>
          <p:nvPr/>
        </p:nvSpPr>
        <p:spPr>
          <a:xfrm>
            <a:off x="6175846" y="2330648"/>
            <a:ext cx="1928813" cy="241102"/>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rgbClr val="201B18"/>
              </a:buClr>
              <a:buSzPts val="1800"/>
              <a:buFont typeface="Times New Roman"/>
              <a:buNone/>
            </a:pPr>
            <a:r>
              <a:rPr lang="en" sz="1800" b="1">
                <a:solidFill>
                  <a:srgbClr val="201B18"/>
                </a:solidFill>
                <a:latin typeface="Times New Roman"/>
                <a:ea typeface="Times New Roman"/>
                <a:cs typeface="Times New Roman"/>
                <a:sym typeface="Times New Roman"/>
              </a:rPr>
              <a:t>Lead Generation</a:t>
            </a:r>
            <a:endParaRPr sz="1800" b="1">
              <a:solidFill>
                <a:schemeClr val="dk1"/>
              </a:solidFill>
              <a:latin typeface="Times New Roman"/>
              <a:ea typeface="Times New Roman"/>
              <a:cs typeface="Times New Roman"/>
              <a:sym typeface="Times New Roman"/>
            </a:endParaRPr>
          </a:p>
        </p:txBody>
      </p:sp>
      <p:sp>
        <p:nvSpPr>
          <p:cNvPr id="117" name="Google Shape;117;p18"/>
          <p:cNvSpPr/>
          <p:nvPr/>
        </p:nvSpPr>
        <p:spPr>
          <a:xfrm>
            <a:off x="6167214" y="2826783"/>
            <a:ext cx="2436763" cy="1234529"/>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Business card collection and lead forms were used. Quantifying lead numbers and assessing quality based on job titles, company size, and project stage is crucial.</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24" name="Google Shape;124;p19"/>
          <p:cNvSpPr/>
          <p:nvPr/>
        </p:nvSpPr>
        <p:spPr>
          <a:xfrm>
            <a:off x="0" y="0"/>
            <a:ext cx="9144000" cy="5590431"/>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125" name="Google Shape;125;p19" descr="preencoded.png"/>
          <p:cNvPicPr preferRelativeResize="0"/>
          <p:nvPr/>
        </p:nvPicPr>
        <p:blipFill rotWithShape="1">
          <a:blip r:embed="rId3">
            <a:alphaModFix/>
          </a:blip>
          <a:srcRect/>
          <a:stretch/>
        </p:blipFill>
        <p:spPr>
          <a:xfrm>
            <a:off x="5715000" y="0"/>
            <a:ext cx="3429000" cy="5590431"/>
          </a:xfrm>
          <a:prstGeom prst="rect">
            <a:avLst/>
          </a:prstGeom>
          <a:noFill/>
          <a:ln>
            <a:noFill/>
          </a:ln>
        </p:spPr>
      </p:pic>
      <p:sp>
        <p:nvSpPr>
          <p:cNvPr id="126" name="Google Shape;126;p19"/>
          <p:cNvSpPr/>
          <p:nvPr/>
        </p:nvSpPr>
        <p:spPr>
          <a:xfrm>
            <a:off x="378023" y="296986"/>
            <a:ext cx="4906746" cy="675084"/>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2100"/>
              <a:buFont typeface="Times New Roman"/>
              <a:buNone/>
            </a:pPr>
            <a:r>
              <a:rPr lang="en" sz="2100" b="1">
                <a:solidFill>
                  <a:srgbClr val="201B18"/>
                </a:solidFill>
                <a:latin typeface="Times New Roman"/>
                <a:ea typeface="Times New Roman"/>
                <a:cs typeface="Times New Roman"/>
                <a:sym typeface="Times New Roman"/>
              </a:rPr>
              <a:t>Brand Awareness and Customer Feedback</a:t>
            </a:r>
            <a:endParaRPr sz="2100" b="1">
              <a:solidFill>
                <a:schemeClr val="dk1"/>
              </a:solidFill>
              <a:latin typeface="Times New Roman"/>
              <a:ea typeface="Times New Roman"/>
              <a:cs typeface="Times New Roman"/>
              <a:sym typeface="Times New Roman"/>
            </a:endParaRPr>
          </a:p>
        </p:txBody>
      </p:sp>
      <p:sp>
        <p:nvSpPr>
          <p:cNvPr id="127" name="Google Shape;127;p19"/>
          <p:cNvSpPr/>
          <p:nvPr/>
        </p:nvSpPr>
        <p:spPr>
          <a:xfrm>
            <a:off x="798163" y="1134071"/>
            <a:ext cx="4538813" cy="691456"/>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900"/>
              <a:buFont typeface="Times New Roman"/>
              <a:buNone/>
            </a:pPr>
            <a:r>
              <a:rPr lang="en" sz="900" dirty="0">
                <a:solidFill>
                  <a:schemeClr val="dk1"/>
                </a:solidFill>
                <a:latin typeface="Times New Roman"/>
                <a:ea typeface="Times New Roman"/>
                <a:cs typeface="Times New Roman"/>
                <a:sym typeface="Times New Roman"/>
              </a:rPr>
              <a:t>Media coverage, CEO forum participation, and strong social media metrics contributed to increased brand awareness. Positive feedback on colored steel long span roofing sheets was received, but there was a desire for more color options. Customer concerns about solar roofing sheet wattage and pricing were noted.</a:t>
            </a:r>
            <a:endParaRPr sz="900" dirty="0">
              <a:solidFill>
                <a:schemeClr val="dk1"/>
              </a:solidFill>
              <a:latin typeface="Times New Roman"/>
              <a:ea typeface="Times New Roman"/>
              <a:cs typeface="Times New Roman"/>
              <a:sym typeface="Times New Roman"/>
            </a:endParaRPr>
          </a:p>
        </p:txBody>
      </p:sp>
      <p:pic>
        <p:nvPicPr>
          <p:cNvPr id="128" name="Google Shape;128;p19" descr="preencoded.png"/>
          <p:cNvPicPr preferRelativeResize="0"/>
          <p:nvPr/>
        </p:nvPicPr>
        <p:blipFill rotWithShape="1">
          <a:blip r:embed="rId4">
            <a:alphaModFix/>
          </a:blip>
          <a:srcRect/>
          <a:stretch/>
        </p:blipFill>
        <p:spPr>
          <a:xfrm>
            <a:off x="378023" y="2503028"/>
            <a:ext cx="269974" cy="269974"/>
          </a:xfrm>
          <a:prstGeom prst="rect">
            <a:avLst/>
          </a:prstGeom>
          <a:noFill/>
          <a:ln>
            <a:noFill/>
          </a:ln>
        </p:spPr>
      </p:pic>
      <p:sp>
        <p:nvSpPr>
          <p:cNvPr id="129" name="Google Shape;129;p19"/>
          <p:cNvSpPr/>
          <p:nvPr/>
        </p:nvSpPr>
        <p:spPr>
          <a:xfrm>
            <a:off x="798163" y="2209869"/>
            <a:ext cx="1394847" cy="228420"/>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100"/>
              <a:buFont typeface="Times New Roman"/>
              <a:buNone/>
            </a:pPr>
            <a:r>
              <a:rPr lang="en" sz="1100" b="1" dirty="0">
                <a:solidFill>
                  <a:schemeClr val="dk1"/>
                </a:solidFill>
                <a:latin typeface="Times New Roman"/>
                <a:ea typeface="Times New Roman"/>
                <a:cs typeface="Times New Roman"/>
                <a:sym typeface="Times New Roman"/>
              </a:rPr>
              <a:t>Positive Feedback</a:t>
            </a:r>
            <a:endParaRPr sz="1100" b="1" dirty="0">
              <a:solidFill>
                <a:schemeClr val="dk1"/>
              </a:solidFill>
              <a:latin typeface="Times New Roman"/>
              <a:ea typeface="Times New Roman"/>
              <a:cs typeface="Times New Roman"/>
              <a:sym typeface="Times New Roman"/>
            </a:endParaRPr>
          </a:p>
        </p:txBody>
      </p:sp>
      <p:sp>
        <p:nvSpPr>
          <p:cNvPr id="130" name="Google Shape;130;p19"/>
          <p:cNvSpPr/>
          <p:nvPr/>
        </p:nvSpPr>
        <p:spPr>
          <a:xfrm>
            <a:off x="798163" y="2503028"/>
            <a:ext cx="4538813" cy="345728"/>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900"/>
              <a:buFont typeface="Times New Roman"/>
              <a:buNone/>
            </a:pPr>
            <a:r>
              <a:rPr lang="en" sz="900" dirty="0">
                <a:solidFill>
                  <a:schemeClr val="dk1"/>
                </a:solidFill>
                <a:latin typeface="Times New Roman"/>
                <a:ea typeface="Times New Roman"/>
                <a:cs typeface="Times New Roman"/>
                <a:sym typeface="Times New Roman"/>
              </a:rPr>
              <a:t>Positive feedback on colored steel long span roofing sheets was received, but there was a desire for more color options.</a:t>
            </a:r>
            <a:endParaRPr sz="900" dirty="0">
              <a:solidFill>
                <a:schemeClr val="dk1"/>
              </a:solidFill>
              <a:latin typeface="Times New Roman"/>
              <a:ea typeface="Times New Roman"/>
              <a:cs typeface="Times New Roman"/>
              <a:sym typeface="Times New Roman"/>
            </a:endParaRPr>
          </a:p>
        </p:txBody>
      </p:sp>
      <p:pic>
        <p:nvPicPr>
          <p:cNvPr id="131" name="Google Shape;131;p19" descr="preencoded.png"/>
          <p:cNvPicPr preferRelativeResize="0"/>
          <p:nvPr/>
        </p:nvPicPr>
        <p:blipFill rotWithShape="1">
          <a:blip r:embed="rId5">
            <a:alphaModFix/>
          </a:blip>
          <a:srcRect/>
          <a:stretch/>
        </p:blipFill>
        <p:spPr>
          <a:xfrm>
            <a:off x="379589" y="3639176"/>
            <a:ext cx="269974" cy="269974"/>
          </a:xfrm>
          <a:prstGeom prst="rect">
            <a:avLst/>
          </a:prstGeom>
          <a:noFill/>
          <a:ln>
            <a:noFill/>
          </a:ln>
        </p:spPr>
      </p:pic>
      <p:sp>
        <p:nvSpPr>
          <p:cNvPr id="132" name="Google Shape;132;p19"/>
          <p:cNvSpPr/>
          <p:nvPr/>
        </p:nvSpPr>
        <p:spPr>
          <a:xfrm>
            <a:off x="798163" y="3362502"/>
            <a:ext cx="1503335" cy="276674"/>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100"/>
              <a:buFont typeface="Times New Roman"/>
              <a:buNone/>
            </a:pPr>
            <a:r>
              <a:rPr lang="en" sz="1100" b="1" dirty="0">
                <a:solidFill>
                  <a:schemeClr val="dk1"/>
                </a:solidFill>
                <a:latin typeface="Times New Roman"/>
                <a:ea typeface="Times New Roman"/>
                <a:cs typeface="Times New Roman"/>
                <a:sym typeface="Times New Roman"/>
              </a:rPr>
              <a:t>Customer Concerns</a:t>
            </a:r>
            <a:endParaRPr sz="1100" b="1" dirty="0">
              <a:solidFill>
                <a:schemeClr val="dk1"/>
              </a:solidFill>
              <a:latin typeface="Times New Roman"/>
              <a:ea typeface="Times New Roman"/>
              <a:cs typeface="Times New Roman"/>
              <a:sym typeface="Times New Roman"/>
            </a:endParaRPr>
          </a:p>
        </p:txBody>
      </p:sp>
      <p:sp>
        <p:nvSpPr>
          <p:cNvPr id="133" name="Google Shape;133;p19"/>
          <p:cNvSpPr/>
          <p:nvPr/>
        </p:nvSpPr>
        <p:spPr>
          <a:xfrm>
            <a:off x="798163" y="3703913"/>
            <a:ext cx="4538813" cy="305515"/>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900"/>
              <a:buFont typeface="Times New Roman"/>
              <a:buNone/>
            </a:pPr>
            <a:r>
              <a:rPr lang="en" sz="900" dirty="0">
                <a:solidFill>
                  <a:schemeClr val="dk1"/>
                </a:solidFill>
                <a:latin typeface="Times New Roman"/>
                <a:ea typeface="Times New Roman"/>
                <a:cs typeface="Times New Roman"/>
                <a:sym typeface="Times New Roman"/>
              </a:rPr>
              <a:t>Customer concerns about solar roofing sheet wattage and pricing were noted.</a:t>
            </a:r>
            <a:endParaRPr sz="900" dirty="0">
              <a:solidFill>
                <a:schemeClr val="dk1"/>
              </a:solidFill>
              <a:latin typeface="Times New Roman"/>
              <a:ea typeface="Times New Roman"/>
              <a:cs typeface="Times New Roman"/>
              <a:sym typeface="Times New Roman"/>
            </a:endParaRPr>
          </a:p>
        </p:txBody>
      </p:sp>
      <p:pic>
        <p:nvPicPr>
          <p:cNvPr id="134" name="Google Shape;134;p19" descr="preencoded.png"/>
          <p:cNvPicPr preferRelativeResize="0"/>
          <p:nvPr/>
        </p:nvPicPr>
        <p:blipFill rotWithShape="1">
          <a:blip r:embed="rId6">
            <a:alphaModFix/>
          </a:blip>
          <a:srcRect/>
          <a:stretch/>
        </p:blipFill>
        <p:spPr>
          <a:xfrm>
            <a:off x="378023" y="4671045"/>
            <a:ext cx="269974" cy="269974"/>
          </a:xfrm>
          <a:prstGeom prst="rect">
            <a:avLst/>
          </a:prstGeom>
          <a:noFill/>
          <a:ln>
            <a:noFill/>
          </a:ln>
        </p:spPr>
      </p:pic>
      <p:sp>
        <p:nvSpPr>
          <p:cNvPr id="135" name="Google Shape;135;p19"/>
          <p:cNvSpPr/>
          <p:nvPr/>
        </p:nvSpPr>
        <p:spPr>
          <a:xfrm>
            <a:off x="798163" y="4393769"/>
            <a:ext cx="1394847" cy="212537"/>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1100"/>
              <a:buFont typeface="Times New Roman"/>
              <a:buNone/>
            </a:pPr>
            <a:r>
              <a:rPr lang="en" sz="1100" b="1" dirty="0">
                <a:solidFill>
                  <a:schemeClr val="dk1"/>
                </a:solidFill>
                <a:latin typeface="Times New Roman"/>
                <a:ea typeface="Times New Roman"/>
                <a:cs typeface="Times New Roman"/>
                <a:sym typeface="Times New Roman"/>
              </a:rPr>
              <a:t>Brand Awareness</a:t>
            </a:r>
            <a:endParaRPr sz="1100" b="1" dirty="0">
              <a:solidFill>
                <a:schemeClr val="dk1"/>
              </a:solidFill>
              <a:latin typeface="Times New Roman"/>
              <a:ea typeface="Times New Roman"/>
              <a:cs typeface="Times New Roman"/>
              <a:sym typeface="Times New Roman"/>
            </a:endParaRPr>
          </a:p>
        </p:txBody>
      </p:sp>
      <p:sp>
        <p:nvSpPr>
          <p:cNvPr id="136" name="Google Shape;136;p19"/>
          <p:cNvSpPr/>
          <p:nvPr/>
        </p:nvSpPr>
        <p:spPr>
          <a:xfrm>
            <a:off x="798163" y="4671045"/>
            <a:ext cx="4538813" cy="345728"/>
          </a:xfrm>
          <a:prstGeom prst="rect">
            <a:avLst/>
          </a:prstGeom>
          <a:noFill/>
          <a:ln>
            <a:noFill/>
          </a:ln>
        </p:spPr>
        <p:txBody>
          <a:bodyPr spcFirstLastPara="1" wrap="square" lIns="57150" tIns="28575" rIns="57150" bIns="28575" anchor="t" anchorCtr="0">
            <a:noAutofit/>
          </a:bodyPr>
          <a:lstStyle/>
          <a:p>
            <a:pPr marL="0" marR="0" lvl="0" indent="0" algn="just" rtl="0">
              <a:lnSpc>
                <a:spcPct val="150000"/>
              </a:lnSpc>
              <a:spcBef>
                <a:spcPts val="0"/>
              </a:spcBef>
              <a:spcAft>
                <a:spcPts val="0"/>
              </a:spcAft>
              <a:buClr>
                <a:schemeClr val="dk1"/>
              </a:buClr>
              <a:buSzPts val="900"/>
              <a:buFont typeface="Times New Roman"/>
              <a:buNone/>
            </a:pPr>
            <a:r>
              <a:rPr lang="en" sz="900" dirty="0">
                <a:solidFill>
                  <a:schemeClr val="dk1"/>
                </a:solidFill>
                <a:latin typeface="Times New Roman"/>
                <a:ea typeface="Times New Roman"/>
                <a:cs typeface="Times New Roman"/>
                <a:sym typeface="Times New Roman"/>
              </a:rPr>
              <a:t>Media coverage, CEO forum participation, and strong social media metrics contributed to increased brand awareness.</a:t>
            </a:r>
            <a:endParaRPr sz="9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43" name="Google Shape;143;p20"/>
          <p:cNvSpPr/>
          <p:nvPr/>
        </p:nvSpPr>
        <p:spPr>
          <a:xfrm>
            <a:off x="0" y="0"/>
            <a:ext cx="9144000" cy="6367239"/>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144" name="Google Shape;144;p20" descr="preencoded.png"/>
          <p:cNvPicPr preferRelativeResize="0"/>
          <p:nvPr/>
        </p:nvPicPr>
        <p:blipFill rotWithShape="1">
          <a:blip r:embed="rId3">
            <a:alphaModFix/>
          </a:blip>
          <a:srcRect/>
          <a:stretch/>
        </p:blipFill>
        <p:spPr>
          <a:xfrm>
            <a:off x="0" y="0"/>
            <a:ext cx="9144000" cy="1350169"/>
          </a:xfrm>
          <a:prstGeom prst="rect">
            <a:avLst/>
          </a:prstGeom>
          <a:noFill/>
          <a:ln>
            <a:noFill/>
          </a:ln>
        </p:spPr>
      </p:pic>
      <p:sp>
        <p:nvSpPr>
          <p:cNvPr id="145" name="Google Shape;145;p20"/>
          <p:cNvSpPr/>
          <p:nvPr/>
        </p:nvSpPr>
        <p:spPr>
          <a:xfrm>
            <a:off x="652789" y="1559384"/>
            <a:ext cx="2722959" cy="337543"/>
          </a:xfrm>
          <a:prstGeom prst="rect">
            <a:avLst/>
          </a:prstGeom>
          <a:noFill/>
          <a:ln>
            <a:noFill/>
          </a:ln>
        </p:spPr>
        <p:txBody>
          <a:bodyPr spcFirstLastPara="1" wrap="square" lIns="57150" tIns="28575" rIns="57150" bIns="28575" anchor="t" anchorCtr="0">
            <a:noAutofit/>
          </a:bodyPr>
          <a:lstStyle/>
          <a:p>
            <a:pPr marL="0" marR="0" lvl="0" indent="0" algn="l" rtl="0">
              <a:lnSpc>
                <a:spcPct val="125014"/>
              </a:lnSpc>
              <a:spcBef>
                <a:spcPts val="0"/>
              </a:spcBef>
              <a:spcAft>
                <a:spcPts val="0"/>
              </a:spcAft>
              <a:buClr>
                <a:srgbClr val="201B18"/>
              </a:buClr>
              <a:buSzPts val="2100"/>
              <a:buFont typeface="Times New Roman"/>
              <a:buNone/>
            </a:pPr>
            <a:r>
              <a:rPr lang="en" sz="2100" b="1">
                <a:solidFill>
                  <a:srgbClr val="201B18"/>
                </a:solidFill>
                <a:latin typeface="Times New Roman"/>
                <a:ea typeface="Times New Roman"/>
                <a:cs typeface="Times New Roman"/>
                <a:sym typeface="Times New Roman"/>
              </a:rPr>
              <a:t>Competitor Analysis</a:t>
            </a:r>
            <a:endParaRPr sz="2100" b="1">
              <a:solidFill>
                <a:schemeClr val="dk1"/>
              </a:solidFill>
              <a:latin typeface="Times New Roman"/>
              <a:ea typeface="Times New Roman"/>
              <a:cs typeface="Times New Roman"/>
              <a:sym typeface="Times New Roman"/>
            </a:endParaRPr>
          </a:p>
        </p:txBody>
      </p:sp>
      <p:sp>
        <p:nvSpPr>
          <p:cNvPr id="146" name="Google Shape;146;p20"/>
          <p:cNvSpPr/>
          <p:nvPr/>
        </p:nvSpPr>
        <p:spPr>
          <a:xfrm>
            <a:off x="652789" y="2036936"/>
            <a:ext cx="7087309" cy="345728"/>
          </a:xfrm>
          <a:prstGeom prst="rect">
            <a:avLst/>
          </a:prstGeom>
          <a:noFill/>
          <a:ln>
            <a:noFill/>
          </a:ln>
        </p:spPr>
        <p:txBody>
          <a:bodyPr spcFirstLastPara="1" wrap="square" lIns="57150" tIns="28575" rIns="57150" bIns="28575" anchor="t" anchorCtr="0">
            <a:noAutofit/>
          </a:bodyPr>
          <a:lstStyle/>
          <a:p>
            <a:pPr marL="0" marR="0" lvl="0" indent="0" algn="l" rtl="0">
              <a:lnSpc>
                <a:spcPct val="120944"/>
              </a:lnSpc>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Competitors with larger booths, interactive elements, and giveaways presented challenges. Focusing on product quality, customer service, and competitive pricing can differentiate Fabcom.</a:t>
            </a:r>
            <a:endParaRPr sz="1100">
              <a:solidFill>
                <a:schemeClr val="dk1"/>
              </a:solidFill>
              <a:latin typeface="Times New Roman"/>
              <a:ea typeface="Times New Roman"/>
              <a:cs typeface="Times New Roman"/>
              <a:sym typeface="Times New Roman"/>
            </a:endParaRPr>
          </a:p>
        </p:txBody>
      </p:sp>
      <p:pic>
        <p:nvPicPr>
          <p:cNvPr id="147" name="Google Shape;147;p20" descr="preencoded.png"/>
          <p:cNvPicPr preferRelativeResize="0"/>
          <p:nvPr/>
        </p:nvPicPr>
        <p:blipFill rotWithShape="1">
          <a:blip r:embed="rId4">
            <a:alphaModFix/>
          </a:blip>
          <a:srcRect/>
          <a:stretch/>
        </p:blipFill>
        <p:spPr>
          <a:xfrm>
            <a:off x="975811" y="2527436"/>
            <a:ext cx="540023" cy="864096"/>
          </a:xfrm>
          <a:prstGeom prst="rect">
            <a:avLst/>
          </a:prstGeom>
          <a:noFill/>
          <a:ln>
            <a:noFill/>
          </a:ln>
        </p:spPr>
      </p:pic>
      <p:sp>
        <p:nvSpPr>
          <p:cNvPr id="148" name="Google Shape;148;p20"/>
          <p:cNvSpPr/>
          <p:nvPr/>
        </p:nvSpPr>
        <p:spPr>
          <a:xfrm>
            <a:off x="1677833" y="2635411"/>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Larger Booths</a:t>
            </a:r>
            <a:endParaRPr sz="1100" b="1">
              <a:solidFill>
                <a:schemeClr val="dk1"/>
              </a:solidFill>
              <a:latin typeface="Times New Roman"/>
              <a:ea typeface="Times New Roman"/>
              <a:cs typeface="Times New Roman"/>
              <a:sym typeface="Times New Roman"/>
            </a:endParaRPr>
          </a:p>
        </p:txBody>
      </p:sp>
      <p:sp>
        <p:nvSpPr>
          <p:cNvPr id="149" name="Google Shape;149;p20"/>
          <p:cNvSpPr/>
          <p:nvPr/>
        </p:nvSpPr>
        <p:spPr>
          <a:xfrm>
            <a:off x="1677833" y="2868848"/>
            <a:ext cx="5198194" cy="172864"/>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Competitors with larger booths, interactive elements, and giveaways presented challenges.</a:t>
            </a:r>
            <a:endParaRPr sz="1000">
              <a:solidFill>
                <a:schemeClr val="dk1"/>
              </a:solidFill>
              <a:latin typeface="Times New Roman"/>
              <a:ea typeface="Times New Roman"/>
              <a:cs typeface="Times New Roman"/>
              <a:sym typeface="Times New Roman"/>
            </a:endParaRPr>
          </a:p>
        </p:txBody>
      </p:sp>
      <p:pic>
        <p:nvPicPr>
          <p:cNvPr id="150" name="Google Shape;150;p20" descr="preencoded.png"/>
          <p:cNvPicPr preferRelativeResize="0"/>
          <p:nvPr/>
        </p:nvPicPr>
        <p:blipFill rotWithShape="1">
          <a:blip r:embed="rId5">
            <a:alphaModFix/>
          </a:blip>
          <a:srcRect/>
          <a:stretch/>
        </p:blipFill>
        <p:spPr>
          <a:xfrm>
            <a:off x="975811" y="3391532"/>
            <a:ext cx="540023" cy="864096"/>
          </a:xfrm>
          <a:prstGeom prst="rect">
            <a:avLst/>
          </a:prstGeom>
          <a:noFill/>
          <a:ln>
            <a:noFill/>
          </a:ln>
        </p:spPr>
      </p:pic>
      <p:sp>
        <p:nvSpPr>
          <p:cNvPr id="151" name="Google Shape;151;p20"/>
          <p:cNvSpPr/>
          <p:nvPr/>
        </p:nvSpPr>
        <p:spPr>
          <a:xfrm>
            <a:off x="1677833" y="3499508"/>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Product Quality</a:t>
            </a:r>
            <a:endParaRPr sz="1100" b="1">
              <a:solidFill>
                <a:schemeClr val="dk1"/>
              </a:solidFill>
              <a:latin typeface="Times New Roman"/>
              <a:ea typeface="Times New Roman"/>
              <a:cs typeface="Times New Roman"/>
              <a:sym typeface="Times New Roman"/>
            </a:endParaRPr>
          </a:p>
        </p:txBody>
      </p:sp>
      <p:sp>
        <p:nvSpPr>
          <p:cNvPr id="152" name="Google Shape;152;p20"/>
          <p:cNvSpPr/>
          <p:nvPr/>
        </p:nvSpPr>
        <p:spPr>
          <a:xfrm>
            <a:off x="1677833" y="3732944"/>
            <a:ext cx="5198194" cy="172864"/>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Focusing on product quality, customer service, and competitive pricing can differentiate Fabcom.</a:t>
            </a:r>
            <a:endParaRPr sz="1000">
              <a:solidFill>
                <a:schemeClr val="dk1"/>
              </a:solidFill>
              <a:latin typeface="Times New Roman"/>
              <a:ea typeface="Times New Roman"/>
              <a:cs typeface="Times New Roman"/>
              <a:sym typeface="Times New Roman"/>
            </a:endParaRPr>
          </a:p>
        </p:txBody>
      </p:sp>
      <p:pic>
        <p:nvPicPr>
          <p:cNvPr id="153" name="Google Shape;153;p20" descr="preencoded.png"/>
          <p:cNvPicPr preferRelativeResize="0"/>
          <p:nvPr/>
        </p:nvPicPr>
        <p:blipFill rotWithShape="1">
          <a:blip r:embed="rId6">
            <a:alphaModFix/>
          </a:blip>
          <a:srcRect/>
          <a:stretch/>
        </p:blipFill>
        <p:spPr>
          <a:xfrm>
            <a:off x="975811" y="4255629"/>
            <a:ext cx="540023" cy="864096"/>
          </a:xfrm>
          <a:prstGeom prst="rect">
            <a:avLst/>
          </a:prstGeom>
          <a:noFill/>
          <a:ln>
            <a:noFill/>
          </a:ln>
        </p:spPr>
      </p:pic>
      <p:sp>
        <p:nvSpPr>
          <p:cNvPr id="154" name="Google Shape;154;p20"/>
          <p:cNvSpPr/>
          <p:nvPr/>
        </p:nvSpPr>
        <p:spPr>
          <a:xfrm>
            <a:off x="1677833" y="4363604"/>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Customer Service</a:t>
            </a:r>
            <a:endParaRPr sz="1100" b="1">
              <a:solidFill>
                <a:schemeClr val="dk1"/>
              </a:solidFill>
              <a:latin typeface="Times New Roman"/>
              <a:ea typeface="Times New Roman"/>
              <a:cs typeface="Times New Roman"/>
              <a:sym typeface="Times New Roman"/>
            </a:endParaRPr>
          </a:p>
        </p:txBody>
      </p:sp>
      <p:sp>
        <p:nvSpPr>
          <p:cNvPr id="155" name="Google Shape;155;p20"/>
          <p:cNvSpPr/>
          <p:nvPr/>
        </p:nvSpPr>
        <p:spPr>
          <a:xfrm>
            <a:off x="1677833" y="4597041"/>
            <a:ext cx="5198194" cy="172864"/>
          </a:xfrm>
          <a:prstGeom prst="rect">
            <a:avLst/>
          </a:prstGeom>
          <a:noFill/>
          <a:ln>
            <a:noFill/>
          </a:ln>
        </p:spPr>
        <p:txBody>
          <a:bodyPr spcFirstLastPara="1" wrap="square" lIns="57150" tIns="28575" rIns="57150" bIns="28575" anchor="t" anchorCtr="0">
            <a:noAutofit/>
          </a:bodyPr>
          <a:lstStyle/>
          <a:p>
            <a:pPr marL="0" marR="0" lvl="0" indent="0" algn="l" rtl="0">
              <a:lnSpc>
                <a:spcPct val="150000"/>
              </a:lnSpc>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Focusing on product quality, customer service, and competitive pricing can differentiate Fabcom.</a:t>
            </a:r>
            <a:endParaRPr sz="1000">
              <a:solidFill>
                <a:schemeClr val="dk1"/>
              </a:solidFill>
              <a:latin typeface="Times New Roman"/>
              <a:ea typeface="Times New Roman"/>
              <a:cs typeface="Times New Roman"/>
              <a:sym typeface="Times New Roman"/>
            </a:endParaRPr>
          </a:p>
        </p:txBody>
      </p:sp>
      <p:pic>
        <p:nvPicPr>
          <p:cNvPr id="156" name="Google Shape;156;p20" descr="preencoded.png"/>
          <p:cNvPicPr preferRelativeResize="0"/>
          <p:nvPr/>
        </p:nvPicPr>
        <p:blipFill rotWithShape="1">
          <a:blip r:embed="rId7">
            <a:alphaModFix/>
          </a:blip>
          <a:srcRect/>
          <a:stretch/>
        </p:blipFill>
        <p:spPr>
          <a:xfrm>
            <a:off x="1621854" y="5206157"/>
            <a:ext cx="540023" cy="864096"/>
          </a:xfrm>
          <a:prstGeom prst="rect">
            <a:avLst/>
          </a:prstGeom>
          <a:noFill/>
          <a:ln>
            <a:noFill/>
          </a:ln>
        </p:spPr>
      </p:pic>
      <p:sp>
        <p:nvSpPr>
          <p:cNvPr id="157" name="Google Shape;157;p20"/>
          <p:cNvSpPr/>
          <p:nvPr/>
        </p:nvSpPr>
        <p:spPr>
          <a:xfrm>
            <a:off x="2323877" y="5314131"/>
            <a:ext cx="1350169" cy="168697"/>
          </a:xfrm>
          <a:prstGeom prst="rect">
            <a:avLst/>
          </a:prstGeom>
          <a:noFill/>
          <a:ln>
            <a:noFill/>
          </a:ln>
        </p:spPr>
        <p:txBody>
          <a:bodyPr spcFirstLastPara="1" wrap="square" lIns="57150" tIns="28575" rIns="57150" bIns="28575" anchor="t" anchorCtr="0">
            <a:noAutofit/>
          </a:bodyPr>
          <a:lstStyle/>
          <a:p>
            <a:pPr marL="0" marR="0" lvl="0" indent="0" algn="l" rtl="0">
              <a:lnSpc>
                <a:spcPct val="124985"/>
              </a:lnSpc>
              <a:spcBef>
                <a:spcPts val="0"/>
              </a:spcBef>
              <a:spcAft>
                <a:spcPts val="0"/>
              </a:spcAft>
              <a:buClr>
                <a:srgbClr val="504C49"/>
              </a:buClr>
              <a:buSzPts val="1100"/>
              <a:buFont typeface="Platypi"/>
              <a:buNone/>
            </a:pPr>
            <a:r>
              <a:rPr lang="en" sz="1100">
                <a:solidFill>
                  <a:srgbClr val="504C49"/>
                </a:solidFill>
                <a:latin typeface="Platypi"/>
                <a:ea typeface="Platypi"/>
                <a:cs typeface="Platypi"/>
                <a:sym typeface="Platypi"/>
              </a:rPr>
              <a:t>Competitive Pricing</a:t>
            </a:r>
            <a:endParaRPr sz="1100">
              <a:solidFill>
                <a:schemeClr val="dk1"/>
              </a:solidFill>
              <a:latin typeface="Calibri"/>
              <a:ea typeface="Calibri"/>
              <a:cs typeface="Calibri"/>
              <a:sym typeface="Calibri"/>
            </a:endParaRPr>
          </a:p>
        </p:txBody>
      </p:sp>
      <p:sp>
        <p:nvSpPr>
          <p:cNvPr id="158" name="Google Shape;158;p20"/>
          <p:cNvSpPr/>
          <p:nvPr/>
        </p:nvSpPr>
        <p:spPr>
          <a:xfrm>
            <a:off x="2323877" y="5547568"/>
            <a:ext cx="5198194" cy="172864"/>
          </a:xfrm>
          <a:prstGeom prst="rect">
            <a:avLst/>
          </a:prstGeom>
          <a:noFill/>
          <a:ln>
            <a:noFill/>
          </a:ln>
        </p:spPr>
        <p:txBody>
          <a:bodyPr spcFirstLastPara="1" wrap="square" lIns="57150" tIns="28575" rIns="57150" bIns="28575" anchor="t" anchorCtr="0">
            <a:noAutofit/>
          </a:bodyPr>
          <a:lstStyle/>
          <a:p>
            <a:pPr marL="0" marR="0" lvl="0" indent="0" algn="l" rtl="0">
              <a:lnSpc>
                <a:spcPct val="159955"/>
              </a:lnSpc>
              <a:spcBef>
                <a:spcPts val="0"/>
              </a:spcBef>
              <a:spcAft>
                <a:spcPts val="0"/>
              </a:spcAft>
              <a:buClr>
                <a:srgbClr val="504C49"/>
              </a:buClr>
              <a:buSzPts val="900"/>
              <a:buFont typeface="Arial"/>
              <a:buNone/>
            </a:pPr>
            <a:r>
              <a:rPr lang="en" sz="900">
                <a:solidFill>
                  <a:srgbClr val="504C49"/>
                </a:solidFill>
                <a:latin typeface="Arial"/>
                <a:ea typeface="Arial"/>
                <a:cs typeface="Arial"/>
                <a:sym typeface="Arial"/>
              </a:rPr>
              <a:t>Focusing on product quality, customer service, and competitive pricing can differentiate Fabcom.</a:t>
            </a:r>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65" name="Google Shape;165;p21"/>
          <p:cNvSpPr/>
          <p:nvPr/>
        </p:nvSpPr>
        <p:spPr>
          <a:xfrm>
            <a:off x="0" y="0"/>
            <a:ext cx="9144000" cy="5143500"/>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166" name="Google Shape;166;p21" descr="preencoded.png"/>
          <p:cNvPicPr preferRelativeResize="0"/>
          <p:nvPr/>
        </p:nvPicPr>
        <p:blipFill rotWithShape="1">
          <a:blip r:embed="rId3">
            <a:alphaModFix/>
          </a:blip>
          <a:srcRect/>
          <a:stretch/>
        </p:blipFill>
        <p:spPr>
          <a:xfrm>
            <a:off x="0" y="0"/>
            <a:ext cx="9144000" cy="1354411"/>
          </a:xfrm>
          <a:prstGeom prst="rect">
            <a:avLst/>
          </a:prstGeom>
          <a:noFill/>
          <a:ln>
            <a:noFill/>
          </a:ln>
        </p:spPr>
      </p:pic>
      <p:sp>
        <p:nvSpPr>
          <p:cNvPr id="167" name="Google Shape;167;p21"/>
          <p:cNvSpPr/>
          <p:nvPr/>
        </p:nvSpPr>
        <p:spPr>
          <a:xfrm>
            <a:off x="537666" y="1510159"/>
            <a:ext cx="4344300" cy="532284"/>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3000"/>
              <a:buFont typeface="Times New Roman"/>
              <a:buNone/>
            </a:pPr>
            <a:r>
              <a:rPr lang="en" sz="3000" b="1" dirty="0">
                <a:solidFill>
                  <a:srgbClr val="201B18"/>
                </a:solidFill>
                <a:latin typeface="Times New Roman"/>
                <a:ea typeface="Times New Roman"/>
                <a:cs typeface="Times New Roman"/>
                <a:sym typeface="Times New Roman"/>
              </a:rPr>
              <a:t>Recommendations</a:t>
            </a:r>
            <a:endParaRPr sz="3000" b="1" dirty="0">
              <a:solidFill>
                <a:schemeClr val="dk1"/>
              </a:solidFill>
              <a:latin typeface="Times New Roman"/>
              <a:ea typeface="Times New Roman"/>
              <a:cs typeface="Times New Roman"/>
              <a:sym typeface="Times New Roman"/>
            </a:endParaRPr>
          </a:p>
        </p:txBody>
      </p:sp>
      <p:sp>
        <p:nvSpPr>
          <p:cNvPr id="168" name="Google Shape;168;p21"/>
          <p:cNvSpPr/>
          <p:nvPr/>
        </p:nvSpPr>
        <p:spPr>
          <a:xfrm>
            <a:off x="537666" y="2042443"/>
            <a:ext cx="7696548" cy="693241"/>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Enhance booth experience with interactive elements, product demonstrations, and Q&amp;A sessions. Expand color options for long span stone coated roofing sheets. Develop detailed product information through spec sheets and case studies. Implement lead attraction strategies to encourage booth visits. Explore additional marketing channels like email and live video marketing.</a:t>
            </a:r>
            <a:endParaRPr sz="1000">
              <a:solidFill>
                <a:schemeClr val="dk1"/>
              </a:solidFill>
              <a:latin typeface="Times New Roman"/>
              <a:ea typeface="Times New Roman"/>
              <a:cs typeface="Times New Roman"/>
              <a:sym typeface="Times New Roman"/>
            </a:endParaRPr>
          </a:p>
        </p:txBody>
      </p:sp>
      <p:sp>
        <p:nvSpPr>
          <p:cNvPr id="169" name="Google Shape;169;p21"/>
          <p:cNvSpPr/>
          <p:nvPr/>
        </p:nvSpPr>
        <p:spPr>
          <a:xfrm>
            <a:off x="537666" y="2844737"/>
            <a:ext cx="1777454" cy="169292"/>
          </a:xfrm>
          <a:prstGeom prst="rect">
            <a:avLst/>
          </a:prstGeom>
          <a:noFill/>
          <a:ln>
            <a:noFill/>
          </a:ln>
        </p:spPr>
        <p:txBody>
          <a:bodyPr spcFirstLastPara="1" wrap="square" lIns="57150" tIns="28575" rIns="57150" bIns="28575" anchor="t" anchorCtr="0">
            <a:noAutofit/>
          </a:bodyPr>
          <a:lstStyle/>
          <a:p>
            <a:pPr marL="0" marR="0" lvl="0" indent="0" algn="l" rtl="0">
              <a:lnSpc>
                <a:spcPct val="118499"/>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Enhance Booth Experience</a:t>
            </a:r>
            <a:endParaRPr sz="1100" b="1">
              <a:solidFill>
                <a:schemeClr val="dk1"/>
              </a:solidFill>
              <a:latin typeface="Times New Roman"/>
              <a:ea typeface="Times New Roman"/>
              <a:cs typeface="Times New Roman"/>
              <a:sym typeface="Times New Roman"/>
            </a:endParaRPr>
          </a:p>
        </p:txBody>
      </p:sp>
      <p:sp>
        <p:nvSpPr>
          <p:cNvPr id="170" name="Google Shape;170;p21"/>
          <p:cNvSpPr/>
          <p:nvPr/>
        </p:nvSpPr>
        <p:spPr>
          <a:xfrm>
            <a:off x="537666" y="3078993"/>
            <a:ext cx="2688580" cy="346621"/>
          </a:xfrm>
          <a:prstGeom prst="rect">
            <a:avLst/>
          </a:prstGeom>
          <a:noFill/>
          <a:ln>
            <a:noFill/>
          </a:ln>
        </p:spPr>
        <p:txBody>
          <a:bodyPr spcFirstLastPara="1" wrap="square" lIns="57150" tIns="28575" rIns="57150" bIns="28575" anchor="t" anchorCtr="0">
            <a:noAutofit/>
          </a:bodyPr>
          <a:lstStyle/>
          <a:p>
            <a:pPr marL="0" marR="0" lvl="0" indent="0" algn="l" rtl="0">
              <a:lnSpc>
                <a:spcPct val="160000"/>
              </a:lnSpc>
              <a:spcBef>
                <a:spcPts val="0"/>
              </a:spcBef>
              <a:spcAft>
                <a:spcPts val="0"/>
              </a:spcAft>
              <a:buClr>
                <a:schemeClr val="dk1"/>
              </a:buClr>
              <a:buSzPts val="900"/>
              <a:buFont typeface="Times New Roman"/>
              <a:buNone/>
            </a:pPr>
            <a:r>
              <a:rPr lang="en" sz="900">
                <a:solidFill>
                  <a:schemeClr val="dk1"/>
                </a:solidFill>
                <a:latin typeface="Times New Roman"/>
                <a:ea typeface="Times New Roman"/>
                <a:cs typeface="Times New Roman"/>
                <a:sym typeface="Times New Roman"/>
              </a:rPr>
              <a:t>Enhance booth experience with interactive elements, product demonstrations, and Q&amp;A sessions.</a:t>
            </a:r>
            <a:endParaRPr sz="900">
              <a:solidFill>
                <a:schemeClr val="dk1"/>
              </a:solidFill>
              <a:latin typeface="Times New Roman"/>
              <a:ea typeface="Times New Roman"/>
              <a:cs typeface="Times New Roman"/>
              <a:sym typeface="Times New Roman"/>
            </a:endParaRPr>
          </a:p>
        </p:txBody>
      </p:sp>
      <p:sp>
        <p:nvSpPr>
          <p:cNvPr id="171" name="Google Shape;171;p21"/>
          <p:cNvSpPr/>
          <p:nvPr/>
        </p:nvSpPr>
        <p:spPr>
          <a:xfrm>
            <a:off x="3763911" y="2844737"/>
            <a:ext cx="1466404" cy="169292"/>
          </a:xfrm>
          <a:prstGeom prst="rect">
            <a:avLst/>
          </a:prstGeom>
          <a:noFill/>
          <a:ln>
            <a:noFill/>
          </a:ln>
        </p:spPr>
        <p:txBody>
          <a:bodyPr spcFirstLastPara="1" wrap="square" lIns="57150" tIns="28575" rIns="57150" bIns="28575" anchor="t" anchorCtr="0">
            <a:noAutofit/>
          </a:bodyPr>
          <a:lstStyle/>
          <a:p>
            <a:pPr marL="0" marR="0" lvl="0" indent="0" algn="l" rtl="0">
              <a:lnSpc>
                <a:spcPct val="118499"/>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Expand Color Options</a:t>
            </a:r>
            <a:endParaRPr sz="1100" b="1">
              <a:solidFill>
                <a:schemeClr val="dk1"/>
              </a:solidFill>
              <a:latin typeface="Times New Roman"/>
              <a:ea typeface="Times New Roman"/>
              <a:cs typeface="Times New Roman"/>
              <a:sym typeface="Times New Roman"/>
            </a:endParaRPr>
          </a:p>
        </p:txBody>
      </p:sp>
      <p:sp>
        <p:nvSpPr>
          <p:cNvPr id="172" name="Google Shape;172;p21"/>
          <p:cNvSpPr/>
          <p:nvPr/>
        </p:nvSpPr>
        <p:spPr>
          <a:xfrm>
            <a:off x="3763911" y="3078993"/>
            <a:ext cx="2688580" cy="346621"/>
          </a:xfrm>
          <a:prstGeom prst="rect">
            <a:avLst/>
          </a:prstGeom>
          <a:noFill/>
          <a:ln>
            <a:noFill/>
          </a:ln>
        </p:spPr>
        <p:txBody>
          <a:bodyPr spcFirstLastPara="1" wrap="square" lIns="57150" tIns="28575" rIns="57150" bIns="28575" anchor="t" anchorCtr="0">
            <a:noAutofit/>
          </a:bodyPr>
          <a:lstStyle/>
          <a:p>
            <a:pPr marL="0" marR="0" lvl="0" indent="0" algn="l" rtl="0">
              <a:lnSpc>
                <a:spcPct val="160000"/>
              </a:lnSpc>
              <a:spcBef>
                <a:spcPts val="0"/>
              </a:spcBef>
              <a:spcAft>
                <a:spcPts val="0"/>
              </a:spcAft>
              <a:buClr>
                <a:schemeClr val="dk1"/>
              </a:buClr>
              <a:buSzPts val="900"/>
              <a:buFont typeface="Times New Roman"/>
              <a:buNone/>
            </a:pPr>
            <a:r>
              <a:rPr lang="en" sz="900">
                <a:solidFill>
                  <a:schemeClr val="dk1"/>
                </a:solidFill>
                <a:latin typeface="Times New Roman"/>
                <a:ea typeface="Times New Roman"/>
                <a:cs typeface="Times New Roman"/>
                <a:sym typeface="Times New Roman"/>
              </a:rPr>
              <a:t>Expand color options for long span stone coated roofing sheets.</a:t>
            </a:r>
            <a:endParaRPr sz="900">
              <a:solidFill>
                <a:schemeClr val="dk1"/>
              </a:solidFill>
              <a:latin typeface="Times New Roman"/>
              <a:ea typeface="Times New Roman"/>
              <a:cs typeface="Times New Roman"/>
              <a:sym typeface="Times New Roman"/>
            </a:endParaRPr>
          </a:p>
        </p:txBody>
      </p:sp>
      <p:sp>
        <p:nvSpPr>
          <p:cNvPr id="173" name="Google Shape;173;p21"/>
          <p:cNvSpPr/>
          <p:nvPr/>
        </p:nvSpPr>
        <p:spPr>
          <a:xfrm>
            <a:off x="537666" y="3750654"/>
            <a:ext cx="2526506" cy="169292"/>
          </a:xfrm>
          <a:prstGeom prst="rect">
            <a:avLst/>
          </a:prstGeom>
          <a:noFill/>
          <a:ln>
            <a:noFill/>
          </a:ln>
        </p:spPr>
        <p:txBody>
          <a:bodyPr spcFirstLastPara="1" wrap="square" lIns="57150" tIns="28575" rIns="57150" bIns="28575" anchor="t" anchorCtr="0">
            <a:noAutofit/>
          </a:bodyPr>
          <a:lstStyle/>
          <a:p>
            <a:pPr marL="0" marR="0" lvl="0" indent="0" algn="l" rtl="0">
              <a:lnSpc>
                <a:spcPct val="118499"/>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Develop Detailed Product Information</a:t>
            </a:r>
            <a:endParaRPr sz="1100" b="1">
              <a:solidFill>
                <a:schemeClr val="dk1"/>
              </a:solidFill>
              <a:latin typeface="Times New Roman"/>
              <a:ea typeface="Times New Roman"/>
              <a:cs typeface="Times New Roman"/>
              <a:sym typeface="Times New Roman"/>
            </a:endParaRPr>
          </a:p>
        </p:txBody>
      </p:sp>
      <p:sp>
        <p:nvSpPr>
          <p:cNvPr id="174" name="Google Shape;174;p21"/>
          <p:cNvSpPr/>
          <p:nvPr/>
        </p:nvSpPr>
        <p:spPr>
          <a:xfrm>
            <a:off x="537666" y="3984909"/>
            <a:ext cx="2688580" cy="346621"/>
          </a:xfrm>
          <a:prstGeom prst="rect">
            <a:avLst/>
          </a:prstGeom>
          <a:noFill/>
          <a:ln>
            <a:noFill/>
          </a:ln>
        </p:spPr>
        <p:txBody>
          <a:bodyPr spcFirstLastPara="1" wrap="square" lIns="57150" tIns="28575" rIns="57150" bIns="28575" anchor="t" anchorCtr="0">
            <a:noAutofit/>
          </a:bodyPr>
          <a:lstStyle/>
          <a:p>
            <a:pPr marL="0" marR="0" lvl="0" indent="0" algn="l" rtl="0">
              <a:lnSpc>
                <a:spcPct val="160000"/>
              </a:lnSpc>
              <a:spcBef>
                <a:spcPts val="0"/>
              </a:spcBef>
              <a:spcAft>
                <a:spcPts val="0"/>
              </a:spcAft>
              <a:buClr>
                <a:schemeClr val="dk1"/>
              </a:buClr>
              <a:buSzPts val="900"/>
              <a:buFont typeface="Times New Roman"/>
              <a:buNone/>
            </a:pPr>
            <a:r>
              <a:rPr lang="en" sz="900">
                <a:solidFill>
                  <a:schemeClr val="dk1"/>
                </a:solidFill>
                <a:latin typeface="Times New Roman"/>
                <a:ea typeface="Times New Roman"/>
                <a:cs typeface="Times New Roman"/>
                <a:sym typeface="Times New Roman"/>
              </a:rPr>
              <a:t>Develop detailed product information through spec sheets and case studies.</a:t>
            </a:r>
            <a:endParaRPr sz="900">
              <a:solidFill>
                <a:schemeClr val="dk1"/>
              </a:solidFill>
              <a:latin typeface="Times New Roman"/>
              <a:ea typeface="Times New Roman"/>
              <a:cs typeface="Times New Roman"/>
              <a:sym typeface="Times New Roman"/>
            </a:endParaRPr>
          </a:p>
        </p:txBody>
      </p:sp>
      <p:sp>
        <p:nvSpPr>
          <p:cNvPr id="175" name="Google Shape;175;p21"/>
          <p:cNvSpPr/>
          <p:nvPr/>
        </p:nvSpPr>
        <p:spPr>
          <a:xfrm>
            <a:off x="3763911" y="3750654"/>
            <a:ext cx="2522339" cy="169292"/>
          </a:xfrm>
          <a:prstGeom prst="rect">
            <a:avLst/>
          </a:prstGeom>
          <a:noFill/>
          <a:ln>
            <a:noFill/>
          </a:ln>
        </p:spPr>
        <p:txBody>
          <a:bodyPr spcFirstLastPara="1" wrap="square" lIns="57150" tIns="28575" rIns="57150" bIns="28575" anchor="t" anchorCtr="0">
            <a:noAutofit/>
          </a:bodyPr>
          <a:lstStyle/>
          <a:p>
            <a:pPr marL="0" marR="0" lvl="0" indent="0" algn="l" rtl="0">
              <a:lnSpc>
                <a:spcPct val="118499"/>
              </a:lnSpc>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Implement Lead Attraction Strategies</a:t>
            </a:r>
            <a:endParaRPr sz="1100" b="1">
              <a:solidFill>
                <a:schemeClr val="dk1"/>
              </a:solidFill>
              <a:latin typeface="Times New Roman"/>
              <a:ea typeface="Times New Roman"/>
              <a:cs typeface="Times New Roman"/>
              <a:sym typeface="Times New Roman"/>
            </a:endParaRPr>
          </a:p>
        </p:txBody>
      </p:sp>
      <p:sp>
        <p:nvSpPr>
          <p:cNvPr id="176" name="Google Shape;176;p21"/>
          <p:cNvSpPr/>
          <p:nvPr/>
        </p:nvSpPr>
        <p:spPr>
          <a:xfrm>
            <a:off x="3763911" y="3984909"/>
            <a:ext cx="2688580" cy="346621"/>
          </a:xfrm>
          <a:prstGeom prst="rect">
            <a:avLst/>
          </a:prstGeom>
          <a:noFill/>
          <a:ln>
            <a:noFill/>
          </a:ln>
        </p:spPr>
        <p:txBody>
          <a:bodyPr spcFirstLastPara="1" wrap="square" lIns="57150" tIns="28575" rIns="57150" bIns="28575" anchor="t" anchorCtr="0">
            <a:noAutofit/>
          </a:bodyPr>
          <a:lstStyle/>
          <a:p>
            <a:pPr marL="0" marR="0" lvl="0" indent="0" algn="l" rtl="0">
              <a:lnSpc>
                <a:spcPct val="160000"/>
              </a:lnSpc>
              <a:spcBef>
                <a:spcPts val="0"/>
              </a:spcBef>
              <a:spcAft>
                <a:spcPts val="0"/>
              </a:spcAft>
              <a:buClr>
                <a:schemeClr val="dk1"/>
              </a:buClr>
              <a:buSzPts val="900"/>
              <a:buFont typeface="Times New Roman"/>
              <a:buNone/>
            </a:pPr>
            <a:r>
              <a:rPr lang="en" sz="900">
                <a:solidFill>
                  <a:schemeClr val="dk1"/>
                </a:solidFill>
                <a:latin typeface="Times New Roman"/>
                <a:ea typeface="Times New Roman"/>
                <a:cs typeface="Times New Roman"/>
                <a:sym typeface="Times New Roman"/>
              </a:rPr>
              <a:t>Implement lead attraction strategies to encourage booth visits.</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83" name="Google Shape;183;p22"/>
          <p:cNvSpPr/>
          <p:nvPr/>
        </p:nvSpPr>
        <p:spPr>
          <a:xfrm>
            <a:off x="0" y="0"/>
            <a:ext cx="9144000" cy="5243289"/>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84" name="Google Shape;184;p22"/>
          <p:cNvSpPr/>
          <p:nvPr/>
        </p:nvSpPr>
        <p:spPr>
          <a:xfrm>
            <a:off x="800993" y="379661"/>
            <a:ext cx="3451696" cy="431452"/>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3100"/>
              <a:buFont typeface="Times New Roman"/>
              <a:buNone/>
            </a:pPr>
            <a:r>
              <a:rPr lang="en" sz="3100" b="1">
                <a:solidFill>
                  <a:schemeClr val="dk1"/>
                </a:solidFill>
                <a:latin typeface="Times New Roman"/>
                <a:ea typeface="Times New Roman"/>
                <a:cs typeface="Times New Roman"/>
                <a:sym typeface="Times New Roman"/>
              </a:rPr>
              <a:t>Booth Photos</a:t>
            </a:r>
            <a:endParaRPr sz="3100" b="1">
              <a:solidFill>
                <a:schemeClr val="dk1"/>
              </a:solidFill>
              <a:latin typeface="Times New Roman"/>
              <a:ea typeface="Times New Roman"/>
              <a:cs typeface="Times New Roman"/>
              <a:sym typeface="Times New Roman"/>
            </a:endParaRPr>
          </a:p>
        </p:txBody>
      </p:sp>
      <p:sp>
        <p:nvSpPr>
          <p:cNvPr id="185" name="Google Shape;185;p22"/>
          <p:cNvSpPr/>
          <p:nvPr/>
        </p:nvSpPr>
        <p:spPr>
          <a:xfrm>
            <a:off x="800992" y="1006971"/>
            <a:ext cx="7728024" cy="441722"/>
          </a:xfrm>
          <a:prstGeom prst="rect">
            <a:avLst/>
          </a:prstGeom>
          <a:noFill/>
          <a:ln>
            <a:noFill/>
          </a:ln>
        </p:spPr>
        <p:txBody>
          <a:bodyPr spcFirstLastPara="1" wrap="square" lIns="57150" tIns="28575" rIns="57150" bIns="28575" anchor="t" anchorCtr="0">
            <a:noAutofit/>
          </a:bodyPr>
          <a:lstStyle/>
          <a:p>
            <a:pPr marL="0" marR="0" lvl="0" indent="0" algn="l" rtl="0">
              <a:lnSpc>
                <a:spcPct val="154611"/>
              </a:lnSpc>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The booth photos showcase the Fabcom presence at the 18th Africa International Housing Show 2024. The photos capture the booth design, product displays, and interactions with visitors.</a:t>
            </a:r>
            <a:endParaRPr sz="1100">
              <a:solidFill>
                <a:schemeClr val="dk1"/>
              </a:solidFill>
              <a:latin typeface="Times New Roman"/>
              <a:ea typeface="Times New Roman"/>
              <a:cs typeface="Times New Roman"/>
              <a:sym typeface="Times New Roman"/>
            </a:endParaRPr>
          </a:p>
        </p:txBody>
      </p:sp>
      <p:pic>
        <p:nvPicPr>
          <p:cNvPr id="186" name="Google Shape;186;p22" descr="preencoded.png"/>
          <p:cNvPicPr preferRelativeResize="0"/>
          <p:nvPr/>
        </p:nvPicPr>
        <p:blipFill rotWithShape="1">
          <a:blip r:embed="rId3">
            <a:alphaModFix/>
          </a:blip>
          <a:srcRect/>
          <a:stretch/>
        </p:blipFill>
        <p:spPr>
          <a:xfrm>
            <a:off x="800993" y="1684214"/>
            <a:ext cx="3667423" cy="2266578"/>
          </a:xfrm>
          <a:prstGeom prst="rect">
            <a:avLst/>
          </a:prstGeom>
          <a:noFill/>
          <a:ln>
            <a:noFill/>
          </a:ln>
        </p:spPr>
      </p:pic>
      <p:sp>
        <p:nvSpPr>
          <p:cNvPr id="187" name="Google Shape;187;p22"/>
          <p:cNvSpPr/>
          <p:nvPr/>
        </p:nvSpPr>
        <p:spPr>
          <a:xfrm>
            <a:off x="800993" y="4123358"/>
            <a:ext cx="1725811" cy="215652"/>
          </a:xfrm>
          <a:prstGeom prst="rect">
            <a:avLst/>
          </a:prstGeom>
          <a:noFill/>
          <a:ln>
            <a:noFill/>
          </a:ln>
        </p:spPr>
        <p:txBody>
          <a:bodyPr spcFirstLastPara="1" wrap="square" lIns="57150" tIns="28575" rIns="57150" bIns="28575" anchor="t" anchorCtr="0">
            <a:noAutofit/>
          </a:bodyPr>
          <a:lstStyle/>
          <a:p>
            <a:pPr marL="0" marR="0" lvl="0" indent="0" algn="l" rtl="0">
              <a:lnSpc>
                <a:spcPct val="135900"/>
              </a:lnSpc>
              <a:spcBef>
                <a:spcPts val="0"/>
              </a:spcBef>
              <a:spcAft>
                <a:spcPts val="0"/>
              </a:spcAft>
              <a:buClr>
                <a:schemeClr val="dk1"/>
              </a:buClr>
              <a:buSzPts val="1300"/>
              <a:buFont typeface="Times New Roman"/>
              <a:buNone/>
            </a:pPr>
            <a:r>
              <a:rPr lang="en" sz="1300" b="1">
                <a:solidFill>
                  <a:schemeClr val="dk1"/>
                </a:solidFill>
                <a:latin typeface="Times New Roman"/>
                <a:ea typeface="Times New Roman"/>
                <a:cs typeface="Times New Roman"/>
                <a:sym typeface="Times New Roman"/>
              </a:rPr>
              <a:t>Booth Design</a:t>
            </a:r>
            <a:endParaRPr sz="1300" b="1">
              <a:solidFill>
                <a:schemeClr val="dk1"/>
              </a:solidFill>
              <a:latin typeface="Times New Roman"/>
              <a:ea typeface="Times New Roman"/>
              <a:cs typeface="Times New Roman"/>
              <a:sym typeface="Times New Roman"/>
            </a:endParaRPr>
          </a:p>
        </p:txBody>
      </p:sp>
      <p:sp>
        <p:nvSpPr>
          <p:cNvPr id="188" name="Google Shape;188;p22"/>
          <p:cNvSpPr/>
          <p:nvPr/>
        </p:nvSpPr>
        <p:spPr>
          <a:xfrm>
            <a:off x="800993" y="4421833"/>
            <a:ext cx="3667423" cy="441722"/>
          </a:xfrm>
          <a:prstGeom prst="rect">
            <a:avLst/>
          </a:prstGeom>
          <a:noFill/>
          <a:ln>
            <a:noFill/>
          </a:ln>
        </p:spPr>
        <p:txBody>
          <a:bodyPr spcFirstLastPara="1" wrap="square" lIns="57150" tIns="28575" rIns="57150" bIns="28575" anchor="t" anchorCtr="0">
            <a:noAutofit/>
          </a:bodyPr>
          <a:lstStyle/>
          <a:p>
            <a:pPr marL="0" marR="0" lvl="0" indent="0" algn="l" rtl="0">
              <a:lnSpc>
                <a:spcPct val="163705"/>
              </a:lnSpc>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The booth photos showcase the Fabcom presence at the 18th Africa International Housing Show 2024.</a:t>
            </a:r>
            <a:endParaRPr sz="1100">
              <a:solidFill>
                <a:schemeClr val="dk1"/>
              </a:solidFill>
              <a:latin typeface="Times New Roman"/>
              <a:ea typeface="Times New Roman"/>
              <a:cs typeface="Times New Roman"/>
              <a:sym typeface="Times New Roman"/>
            </a:endParaRPr>
          </a:p>
        </p:txBody>
      </p:sp>
      <p:pic>
        <p:nvPicPr>
          <p:cNvPr id="189" name="Google Shape;189;p22" descr="preencoded.png"/>
          <p:cNvPicPr preferRelativeResize="0"/>
          <p:nvPr/>
        </p:nvPicPr>
        <p:blipFill rotWithShape="1">
          <a:blip r:embed="rId4">
            <a:alphaModFix/>
          </a:blip>
          <a:srcRect/>
          <a:stretch/>
        </p:blipFill>
        <p:spPr>
          <a:xfrm>
            <a:off x="4675510" y="1684214"/>
            <a:ext cx="3667497" cy="2266653"/>
          </a:xfrm>
          <a:prstGeom prst="rect">
            <a:avLst/>
          </a:prstGeom>
          <a:noFill/>
          <a:ln>
            <a:noFill/>
          </a:ln>
        </p:spPr>
      </p:pic>
      <p:sp>
        <p:nvSpPr>
          <p:cNvPr id="190" name="Google Shape;190;p22"/>
          <p:cNvSpPr/>
          <p:nvPr/>
        </p:nvSpPr>
        <p:spPr>
          <a:xfrm>
            <a:off x="4675510" y="4123432"/>
            <a:ext cx="1725811" cy="215652"/>
          </a:xfrm>
          <a:prstGeom prst="rect">
            <a:avLst/>
          </a:prstGeom>
          <a:noFill/>
          <a:ln>
            <a:noFill/>
          </a:ln>
        </p:spPr>
        <p:txBody>
          <a:bodyPr spcFirstLastPara="1" wrap="square" lIns="57150" tIns="28575" rIns="57150" bIns="28575" anchor="t" anchorCtr="0">
            <a:noAutofit/>
          </a:bodyPr>
          <a:lstStyle/>
          <a:p>
            <a:pPr marL="0" marR="0" lvl="0" indent="0" algn="l" rtl="0">
              <a:lnSpc>
                <a:spcPct val="135900"/>
              </a:lnSpc>
              <a:spcBef>
                <a:spcPts val="0"/>
              </a:spcBef>
              <a:spcAft>
                <a:spcPts val="0"/>
              </a:spcAft>
              <a:buClr>
                <a:schemeClr val="dk1"/>
              </a:buClr>
              <a:buSzPts val="1300"/>
              <a:buFont typeface="Times New Roman"/>
              <a:buNone/>
            </a:pPr>
            <a:r>
              <a:rPr lang="en" sz="1300" b="1">
                <a:solidFill>
                  <a:schemeClr val="dk1"/>
                </a:solidFill>
                <a:latin typeface="Times New Roman"/>
                <a:ea typeface="Times New Roman"/>
                <a:cs typeface="Times New Roman"/>
                <a:sym typeface="Times New Roman"/>
              </a:rPr>
              <a:t>Product Displays</a:t>
            </a:r>
            <a:endParaRPr sz="1300" b="1">
              <a:solidFill>
                <a:schemeClr val="dk1"/>
              </a:solidFill>
              <a:latin typeface="Times New Roman"/>
              <a:ea typeface="Times New Roman"/>
              <a:cs typeface="Times New Roman"/>
              <a:sym typeface="Times New Roman"/>
            </a:endParaRPr>
          </a:p>
        </p:txBody>
      </p:sp>
      <p:sp>
        <p:nvSpPr>
          <p:cNvPr id="191" name="Google Shape;191;p22"/>
          <p:cNvSpPr/>
          <p:nvPr/>
        </p:nvSpPr>
        <p:spPr>
          <a:xfrm>
            <a:off x="4675510" y="4421907"/>
            <a:ext cx="3667497" cy="441722"/>
          </a:xfrm>
          <a:prstGeom prst="rect">
            <a:avLst/>
          </a:prstGeom>
          <a:noFill/>
          <a:ln>
            <a:noFill/>
          </a:ln>
        </p:spPr>
        <p:txBody>
          <a:bodyPr spcFirstLastPara="1" wrap="square" lIns="57150" tIns="28575" rIns="57150" bIns="28575" anchor="t" anchorCtr="0">
            <a:noAutofit/>
          </a:bodyPr>
          <a:lstStyle/>
          <a:p>
            <a:pPr marL="0" marR="0" lvl="0" indent="0" algn="l" rtl="0">
              <a:lnSpc>
                <a:spcPct val="163705"/>
              </a:lnSpc>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The photos capture the booth design, product displays, and interactions with visitors.</a:t>
            </a: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p:nvPr/>
        </p:nvSpPr>
        <p:spPr>
          <a:xfrm>
            <a:off x="0" y="0"/>
            <a:ext cx="9144000" cy="5143500"/>
          </a:xfrm>
          <a:prstGeom prst="rect">
            <a:avLst/>
          </a:prstGeom>
          <a:solidFill>
            <a:srgbClr val="F7F3F0"/>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198" name="Google Shape;198;p23"/>
          <p:cNvSpPr/>
          <p:nvPr/>
        </p:nvSpPr>
        <p:spPr>
          <a:xfrm>
            <a:off x="0" y="0"/>
            <a:ext cx="9144000" cy="5143500"/>
          </a:xfrm>
          <a:prstGeom prst="rect">
            <a:avLst/>
          </a:prstGeom>
          <a:solidFill>
            <a:srgbClr val="FFFFFF"/>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pic>
        <p:nvPicPr>
          <p:cNvPr id="199" name="Google Shape;199;p23" descr="preencoded.png"/>
          <p:cNvPicPr preferRelativeResize="0"/>
          <p:nvPr/>
        </p:nvPicPr>
        <p:blipFill rotWithShape="1">
          <a:blip r:embed="rId3">
            <a:alphaModFix/>
          </a:blip>
          <a:srcRect/>
          <a:stretch/>
        </p:blipFill>
        <p:spPr>
          <a:xfrm>
            <a:off x="0" y="0"/>
            <a:ext cx="3429000" cy="5143500"/>
          </a:xfrm>
          <a:prstGeom prst="rect">
            <a:avLst/>
          </a:prstGeom>
          <a:noFill/>
          <a:ln>
            <a:noFill/>
          </a:ln>
        </p:spPr>
      </p:pic>
      <p:sp>
        <p:nvSpPr>
          <p:cNvPr id="200" name="Google Shape;200;p23"/>
          <p:cNvSpPr/>
          <p:nvPr/>
        </p:nvSpPr>
        <p:spPr>
          <a:xfrm>
            <a:off x="3741186" y="484365"/>
            <a:ext cx="2762696" cy="345356"/>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rgbClr val="201B18"/>
              </a:buClr>
              <a:buSzPts val="2300"/>
              <a:buFont typeface="Times New Roman"/>
              <a:buNone/>
            </a:pPr>
            <a:r>
              <a:rPr lang="en" sz="2300" b="1">
                <a:solidFill>
                  <a:srgbClr val="201B18"/>
                </a:solidFill>
                <a:latin typeface="Times New Roman"/>
                <a:ea typeface="Times New Roman"/>
                <a:cs typeface="Times New Roman"/>
                <a:sym typeface="Times New Roman"/>
              </a:rPr>
              <a:t>CEO Forum</a:t>
            </a:r>
            <a:endParaRPr sz="2300" b="1">
              <a:solidFill>
                <a:schemeClr val="dk1"/>
              </a:solidFill>
              <a:latin typeface="Times New Roman"/>
              <a:ea typeface="Times New Roman"/>
              <a:cs typeface="Times New Roman"/>
              <a:sym typeface="Times New Roman"/>
            </a:endParaRPr>
          </a:p>
        </p:txBody>
      </p:sp>
      <p:sp>
        <p:nvSpPr>
          <p:cNvPr id="201" name="Google Shape;201;p23"/>
          <p:cNvSpPr/>
          <p:nvPr/>
        </p:nvSpPr>
        <p:spPr>
          <a:xfrm>
            <a:off x="3741186" y="953992"/>
            <a:ext cx="4941540" cy="530424"/>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000"/>
              <a:buFont typeface="Times New Roman"/>
              <a:buNone/>
            </a:pPr>
            <a:r>
              <a:rPr lang="en" sz="1000">
                <a:solidFill>
                  <a:schemeClr val="dk1"/>
                </a:solidFill>
                <a:latin typeface="Times New Roman"/>
                <a:ea typeface="Times New Roman"/>
                <a:cs typeface="Times New Roman"/>
                <a:sym typeface="Times New Roman"/>
              </a:rPr>
              <a:t>The CEO Forum provided a platform for industry leaders to discuss key issues and trends in the housing sector. Fabcom's participation in the forum enhanced brand visibility and provided opportunities for networking and knowledge sharing.</a:t>
            </a:r>
            <a:endParaRPr sz="1000">
              <a:solidFill>
                <a:schemeClr val="dk1"/>
              </a:solidFill>
              <a:latin typeface="Times New Roman"/>
              <a:ea typeface="Times New Roman"/>
              <a:cs typeface="Times New Roman"/>
              <a:sym typeface="Times New Roman"/>
            </a:endParaRPr>
          </a:p>
        </p:txBody>
      </p:sp>
      <p:sp>
        <p:nvSpPr>
          <p:cNvPr id="202" name="Google Shape;202;p23"/>
          <p:cNvSpPr/>
          <p:nvPr/>
        </p:nvSpPr>
        <p:spPr>
          <a:xfrm>
            <a:off x="3974306" y="1823740"/>
            <a:ext cx="14288" cy="2661717"/>
          </a:xfrm>
          <a:prstGeom prst="roundRect">
            <a:avLst>
              <a:gd name="adj" fmla="val 116021"/>
            </a:avLst>
          </a:prstGeom>
          <a:solidFill>
            <a:srgbClr val="D8D4D4"/>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03" name="Google Shape;203;p23"/>
          <p:cNvSpPr/>
          <p:nvPr/>
        </p:nvSpPr>
        <p:spPr>
          <a:xfrm>
            <a:off x="4091471" y="2065139"/>
            <a:ext cx="386730" cy="14288"/>
          </a:xfrm>
          <a:prstGeom prst="roundRect">
            <a:avLst>
              <a:gd name="adj" fmla="val 116021"/>
            </a:avLst>
          </a:prstGeom>
          <a:solidFill>
            <a:srgbClr val="D8D4D4"/>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04" name="Google Shape;204;p23"/>
          <p:cNvSpPr/>
          <p:nvPr/>
        </p:nvSpPr>
        <p:spPr>
          <a:xfrm>
            <a:off x="3857141" y="1948011"/>
            <a:ext cx="248618" cy="248617"/>
          </a:xfrm>
          <a:prstGeom prst="roundRect">
            <a:avLst>
              <a:gd name="adj" fmla="val 6667"/>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05" name="Google Shape;205;p23"/>
          <p:cNvSpPr/>
          <p:nvPr/>
        </p:nvSpPr>
        <p:spPr>
          <a:xfrm>
            <a:off x="3944206" y="1989386"/>
            <a:ext cx="74414" cy="165794"/>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Platypi"/>
              <a:buNone/>
            </a:pPr>
            <a:r>
              <a:rPr lang="en" sz="1300">
                <a:solidFill>
                  <a:srgbClr val="504C49"/>
                </a:solidFill>
                <a:latin typeface="Platypi"/>
                <a:ea typeface="Platypi"/>
                <a:cs typeface="Platypi"/>
                <a:sym typeface="Platypi"/>
              </a:rPr>
              <a:t>1</a:t>
            </a:r>
            <a:endParaRPr sz="1300">
              <a:solidFill>
                <a:schemeClr val="dk1"/>
              </a:solidFill>
              <a:latin typeface="Calibri"/>
              <a:ea typeface="Calibri"/>
              <a:cs typeface="Calibri"/>
              <a:sym typeface="Calibri"/>
            </a:endParaRPr>
          </a:p>
        </p:txBody>
      </p:sp>
      <p:sp>
        <p:nvSpPr>
          <p:cNvPr id="206" name="Google Shape;206;p23"/>
          <p:cNvSpPr/>
          <p:nvPr/>
        </p:nvSpPr>
        <p:spPr>
          <a:xfrm>
            <a:off x="4589189" y="1934245"/>
            <a:ext cx="1381348" cy="172641"/>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Industry Leaders</a:t>
            </a:r>
            <a:endParaRPr sz="1100" b="1">
              <a:solidFill>
                <a:schemeClr val="dk1"/>
              </a:solidFill>
              <a:latin typeface="Times New Roman"/>
              <a:ea typeface="Times New Roman"/>
              <a:cs typeface="Times New Roman"/>
              <a:sym typeface="Times New Roman"/>
            </a:endParaRPr>
          </a:p>
        </p:txBody>
      </p:sp>
      <p:sp>
        <p:nvSpPr>
          <p:cNvPr id="207" name="Google Shape;207;p23"/>
          <p:cNvSpPr/>
          <p:nvPr/>
        </p:nvSpPr>
        <p:spPr>
          <a:xfrm>
            <a:off x="4589189" y="2173188"/>
            <a:ext cx="4168081" cy="353616"/>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The CEO Forum provided a platform for industry leaders to discuss key issues and trends in the housing sector.</a:t>
            </a:r>
            <a:endParaRPr sz="1100">
              <a:solidFill>
                <a:schemeClr val="dk1"/>
              </a:solidFill>
              <a:latin typeface="Times New Roman"/>
              <a:ea typeface="Times New Roman"/>
              <a:cs typeface="Times New Roman"/>
              <a:sym typeface="Times New Roman"/>
            </a:endParaRPr>
          </a:p>
        </p:txBody>
      </p:sp>
      <p:sp>
        <p:nvSpPr>
          <p:cNvPr id="208" name="Google Shape;208;p23"/>
          <p:cNvSpPr/>
          <p:nvPr/>
        </p:nvSpPr>
        <p:spPr>
          <a:xfrm>
            <a:off x="4091471" y="2989213"/>
            <a:ext cx="386730" cy="14288"/>
          </a:xfrm>
          <a:prstGeom prst="roundRect">
            <a:avLst>
              <a:gd name="adj" fmla="val 116021"/>
            </a:avLst>
          </a:prstGeom>
          <a:solidFill>
            <a:srgbClr val="D8D4D4"/>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09" name="Google Shape;209;p23"/>
          <p:cNvSpPr/>
          <p:nvPr/>
        </p:nvSpPr>
        <p:spPr>
          <a:xfrm>
            <a:off x="3857141" y="2872085"/>
            <a:ext cx="248618" cy="248617"/>
          </a:xfrm>
          <a:prstGeom prst="roundRect">
            <a:avLst>
              <a:gd name="adj" fmla="val 6667"/>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10" name="Google Shape;210;p23"/>
          <p:cNvSpPr/>
          <p:nvPr/>
        </p:nvSpPr>
        <p:spPr>
          <a:xfrm>
            <a:off x="3927909" y="2913459"/>
            <a:ext cx="107082" cy="165794"/>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Platypi"/>
              <a:buNone/>
            </a:pPr>
            <a:r>
              <a:rPr lang="en" sz="1300">
                <a:solidFill>
                  <a:srgbClr val="504C49"/>
                </a:solidFill>
                <a:latin typeface="Platypi"/>
                <a:ea typeface="Platypi"/>
                <a:cs typeface="Platypi"/>
                <a:sym typeface="Platypi"/>
              </a:rPr>
              <a:t>2</a:t>
            </a:r>
            <a:endParaRPr sz="1300">
              <a:solidFill>
                <a:schemeClr val="dk1"/>
              </a:solidFill>
              <a:latin typeface="Calibri"/>
              <a:ea typeface="Calibri"/>
              <a:cs typeface="Calibri"/>
              <a:sym typeface="Calibri"/>
            </a:endParaRPr>
          </a:p>
        </p:txBody>
      </p:sp>
      <p:sp>
        <p:nvSpPr>
          <p:cNvPr id="211" name="Google Shape;211;p23"/>
          <p:cNvSpPr/>
          <p:nvPr/>
        </p:nvSpPr>
        <p:spPr>
          <a:xfrm>
            <a:off x="4589189" y="2858319"/>
            <a:ext cx="1381348" cy="172641"/>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Brand Visibility</a:t>
            </a:r>
            <a:endParaRPr sz="1100" b="1">
              <a:solidFill>
                <a:schemeClr val="dk1"/>
              </a:solidFill>
              <a:latin typeface="Times New Roman"/>
              <a:ea typeface="Times New Roman"/>
              <a:cs typeface="Times New Roman"/>
              <a:sym typeface="Times New Roman"/>
            </a:endParaRPr>
          </a:p>
        </p:txBody>
      </p:sp>
      <p:sp>
        <p:nvSpPr>
          <p:cNvPr id="212" name="Google Shape;212;p23"/>
          <p:cNvSpPr/>
          <p:nvPr/>
        </p:nvSpPr>
        <p:spPr>
          <a:xfrm>
            <a:off x="4589189" y="3097262"/>
            <a:ext cx="4168081" cy="353616"/>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Fabcom participation in the forum enhanced brand visibility and provided opportunities for networking and knowledge sharing.</a:t>
            </a:r>
            <a:endParaRPr sz="1100">
              <a:solidFill>
                <a:schemeClr val="dk1"/>
              </a:solidFill>
              <a:latin typeface="Times New Roman"/>
              <a:ea typeface="Times New Roman"/>
              <a:cs typeface="Times New Roman"/>
              <a:sym typeface="Times New Roman"/>
            </a:endParaRPr>
          </a:p>
        </p:txBody>
      </p:sp>
      <p:sp>
        <p:nvSpPr>
          <p:cNvPr id="213" name="Google Shape;213;p23"/>
          <p:cNvSpPr/>
          <p:nvPr/>
        </p:nvSpPr>
        <p:spPr>
          <a:xfrm>
            <a:off x="4091471" y="3913287"/>
            <a:ext cx="386730" cy="14288"/>
          </a:xfrm>
          <a:prstGeom prst="roundRect">
            <a:avLst>
              <a:gd name="adj" fmla="val 116021"/>
            </a:avLst>
          </a:prstGeom>
          <a:solidFill>
            <a:srgbClr val="D8D4D4"/>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14" name="Google Shape;214;p23"/>
          <p:cNvSpPr/>
          <p:nvPr/>
        </p:nvSpPr>
        <p:spPr>
          <a:xfrm>
            <a:off x="3857141" y="3796159"/>
            <a:ext cx="248618" cy="248618"/>
          </a:xfrm>
          <a:prstGeom prst="roundRect">
            <a:avLst>
              <a:gd name="adj" fmla="val 6667"/>
            </a:avLst>
          </a:prstGeom>
          <a:solidFill>
            <a:srgbClr val="F9F7F7"/>
          </a:solidFill>
          <a:ln>
            <a:noFill/>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215" name="Google Shape;215;p23"/>
          <p:cNvSpPr/>
          <p:nvPr/>
        </p:nvSpPr>
        <p:spPr>
          <a:xfrm>
            <a:off x="3929695" y="3837533"/>
            <a:ext cx="103436" cy="165794"/>
          </a:xfrm>
          <a:prstGeom prst="rect">
            <a:avLst/>
          </a:prstGeom>
          <a:noFill/>
          <a:ln>
            <a:noFill/>
          </a:ln>
        </p:spPr>
        <p:txBody>
          <a:bodyPr spcFirstLastPara="1" wrap="square" lIns="57150" tIns="28575" rIns="57150" bIns="28575" anchor="t" anchorCtr="0">
            <a:noAutofit/>
          </a:bodyPr>
          <a:lstStyle/>
          <a:p>
            <a:pPr marL="0" marR="0" lvl="0" indent="0" algn="ctr" rtl="0">
              <a:lnSpc>
                <a:spcPct val="100000"/>
              </a:lnSpc>
              <a:spcBef>
                <a:spcPts val="0"/>
              </a:spcBef>
              <a:spcAft>
                <a:spcPts val="0"/>
              </a:spcAft>
              <a:buClr>
                <a:srgbClr val="504C49"/>
              </a:buClr>
              <a:buSzPts val="1300"/>
              <a:buFont typeface="Platypi"/>
              <a:buNone/>
            </a:pPr>
            <a:r>
              <a:rPr lang="en" sz="1300">
                <a:solidFill>
                  <a:srgbClr val="504C49"/>
                </a:solidFill>
                <a:latin typeface="Platypi"/>
                <a:ea typeface="Platypi"/>
                <a:cs typeface="Platypi"/>
                <a:sym typeface="Platypi"/>
              </a:rPr>
              <a:t>3</a:t>
            </a:r>
            <a:endParaRPr sz="1300">
              <a:solidFill>
                <a:schemeClr val="dk1"/>
              </a:solidFill>
              <a:latin typeface="Calibri"/>
              <a:ea typeface="Calibri"/>
              <a:cs typeface="Calibri"/>
              <a:sym typeface="Calibri"/>
            </a:endParaRPr>
          </a:p>
        </p:txBody>
      </p:sp>
      <p:sp>
        <p:nvSpPr>
          <p:cNvPr id="216" name="Google Shape;216;p23"/>
          <p:cNvSpPr/>
          <p:nvPr/>
        </p:nvSpPr>
        <p:spPr>
          <a:xfrm>
            <a:off x="4589189" y="3782393"/>
            <a:ext cx="2448669" cy="172641"/>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b="1">
                <a:solidFill>
                  <a:schemeClr val="dk1"/>
                </a:solidFill>
                <a:latin typeface="Times New Roman"/>
                <a:ea typeface="Times New Roman"/>
                <a:cs typeface="Times New Roman"/>
                <a:sym typeface="Times New Roman"/>
              </a:rPr>
              <a:t>Networking and Knowledge Sharing</a:t>
            </a:r>
            <a:endParaRPr sz="1100" b="1">
              <a:solidFill>
                <a:schemeClr val="dk1"/>
              </a:solidFill>
              <a:latin typeface="Times New Roman"/>
              <a:ea typeface="Times New Roman"/>
              <a:cs typeface="Times New Roman"/>
              <a:sym typeface="Times New Roman"/>
            </a:endParaRPr>
          </a:p>
        </p:txBody>
      </p:sp>
      <p:sp>
        <p:nvSpPr>
          <p:cNvPr id="217" name="Google Shape;217;p23"/>
          <p:cNvSpPr/>
          <p:nvPr/>
        </p:nvSpPr>
        <p:spPr>
          <a:xfrm>
            <a:off x="4589189" y="4021336"/>
            <a:ext cx="4168081" cy="353616"/>
          </a:xfrm>
          <a:prstGeom prst="rect">
            <a:avLst/>
          </a:prstGeom>
          <a:noFill/>
          <a:ln>
            <a:noFill/>
          </a:ln>
        </p:spPr>
        <p:txBody>
          <a:bodyPr spcFirstLastPara="1" wrap="square" lIns="57150" tIns="28575" rIns="57150" bIns="28575" anchor="t" anchorCtr="0">
            <a:noAutofit/>
          </a:bodyPr>
          <a:lstStyle/>
          <a:p>
            <a:pPr marL="0" marR="0" lvl="0" indent="0" algn="l" rtl="0">
              <a:spcBef>
                <a:spcPts val="0"/>
              </a:spcBef>
              <a:spcAft>
                <a:spcPts val="0"/>
              </a:spcAft>
              <a:buClr>
                <a:schemeClr val="dk1"/>
              </a:buClr>
              <a:buSzPts val="1100"/>
              <a:buFont typeface="Times New Roman"/>
              <a:buNone/>
            </a:pPr>
            <a:r>
              <a:rPr lang="en" sz="1100">
                <a:solidFill>
                  <a:schemeClr val="dk1"/>
                </a:solidFill>
                <a:latin typeface="Times New Roman"/>
                <a:ea typeface="Times New Roman"/>
                <a:cs typeface="Times New Roman"/>
                <a:sym typeface="Times New Roman"/>
              </a:rPr>
              <a:t>Fabcom participation in the forum enhanced brand visibility and provided opportunities for networking and knowledge sharing.</a:t>
            </a: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1132</Words>
  <Application>Microsoft Office PowerPoint</Application>
  <PresentationFormat>On-screen Show (16:9)</PresentationFormat>
  <Paragraphs>91</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Times New Roman</vt:lpstr>
      <vt:lpstr>Platypi</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34071</cp:lastModifiedBy>
  <cp:revision>2</cp:revision>
  <dcterms:modified xsi:type="dcterms:W3CDTF">2025-01-28T16:03:45Z</dcterms:modified>
</cp:coreProperties>
</file>